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322" r:id="rId6"/>
    <p:sldId id="316" r:id="rId7"/>
    <p:sldId id="314" r:id="rId8"/>
    <p:sldId id="315"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4710" autoAdjust="0"/>
  </p:normalViewPr>
  <p:slideViewPr>
    <p:cSldViewPr snapToGrid="0" snapToObjects="1">
      <p:cViewPr varScale="1">
        <p:scale>
          <a:sx n="62" d="100"/>
          <a:sy n="62" d="100"/>
        </p:scale>
        <p:origin x="1459"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015487-3C73-D448-8FC8-0751BD406DD0}"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E0B334-806D-734C-96E7-4574903204C5}" type="slidenum">
              <a:rPr lang="nl-NL" smtClean="0"/>
              <a:t>‹nr.›</a:t>
            </a:fld>
            <a:endParaRPr lang="nl-NL"/>
          </a:p>
        </p:txBody>
      </p:sp>
    </p:spTree>
    <p:extLst>
      <p:ext uri="{BB962C8B-B14F-4D97-AF65-F5344CB8AC3E}">
        <p14:creationId xmlns:p14="http://schemas.microsoft.com/office/powerpoint/2010/main" val="15804918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just">
              <a:lnSpc>
                <a:spcPct val="115000"/>
              </a:lnSpc>
            </a:pPr>
            <a:r>
              <a:rPr lang="nl-NL" sz="1800" b="1" i="1" dirty="0">
                <a:effectLst/>
                <a:latin typeface="Calibri" panose="020F0502020204030204" pitchFamily="34" charset="0"/>
                <a:ea typeface="Calibri" panose="020F0502020204030204" pitchFamily="34" charset="0"/>
              </a:rPr>
              <a:t>Algemene vragen:</a:t>
            </a:r>
            <a:endParaRPr lang="nl-NL" sz="180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heb je gezien?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gebeurt er volgens jou?</a:t>
            </a:r>
            <a:endParaRPr lang="nl-NL" sz="1800" dirty="0">
              <a:effectLst/>
              <a:latin typeface="Noto Sans Symbols"/>
              <a:ea typeface="Noto Sans Symbols"/>
              <a:cs typeface="Noto Sans Symbols"/>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b="1" i="1" dirty="0">
                <a:effectLst/>
                <a:latin typeface="Calibri" panose="020F0502020204030204" pitchFamily="34" charset="0"/>
                <a:ea typeface="Calibri" panose="020F0502020204030204" pitchFamily="34" charset="0"/>
              </a:rPr>
              <a:t>Verdiepende vragen:</a:t>
            </a:r>
            <a:endParaRPr lang="nl-NL" sz="180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vind je van wat je zag? Wat vind je van het gedrag van de ‘personen’ in de animatie? </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zou je doen als je dit ziet gebeuren?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Heb je in de animatie iets gezien of gehoord waar je het niet mee eens bent. Zo ja, waarom ben je het er niet mee eens?</a:t>
            </a:r>
            <a:endParaRPr lang="nl-NL" sz="1800" dirty="0">
              <a:effectLst/>
              <a:latin typeface="Noto Sans Symbols"/>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701637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ze Bram aan? </a:t>
            </a:r>
            <a:endParaRPr lang="nl-NL" i="0" dirty="0"/>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3498736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Je hebt het recht om te studeren: </a:t>
            </a:r>
            <a:r>
              <a:rPr lang="nl-NL" sz="1200" i="1" dirty="0">
                <a:effectLst/>
                <a:latin typeface="Calibri" panose="020F0502020204030204" pitchFamily="34" charset="0"/>
                <a:ea typeface="Calibri" panose="020F0502020204030204" pitchFamily="34" charset="0"/>
              </a:rPr>
              <a:t>O</a:t>
            </a:r>
            <a:r>
              <a:rPr lang="nl-NL" sz="1200" i="1" dirty="0">
                <a:solidFill>
                  <a:srgbClr val="000000"/>
                </a:solidFill>
                <a:effectLst/>
                <a:latin typeface="Calibri" panose="020F0502020204030204" pitchFamily="34" charset="0"/>
                <a:ea typeface="Calibri" panose="020F0502020204030204" pitchFamily="34" charset="0"/>
              </a:rPr>
              <a:t>ok vluchtelingen en huwelijksmigranten.</a:t>
            </a:r>
            <a:endParaRPr lang="nl-NL" sz="1200" b="0" i="1" dirty="0">
              <a:solidFill>
                <a:srgbClr val="000000"/>
              </a:solidFill>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In Nederland moeten kinderen tot hun 16e verplicht naar school: </a:t>
            </a:r>
            <a:r>
              <a:rPr lang="nl-NL" sz="1200" i="1" dirty="0">
                <a:effectLst/>
                <a:latin typeface="Calibri" panose="020F0502020204030204" pitchFamily="34" charset="0"/>
                <a:ea typeface="Calibri" panose="020F0502020204030204" pitchFamily="34" charset="0"/>
              </a:rPr>
              <a:t>Ook van hun 16e tot en met 18e moeten ze naar school als ze nog geen middelbare school diploma hebben. Dit heet kwalificatieplicht.</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1483465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Vrije studiekeuze is je recht als mens: </a:t>
            </a:r>
            <a:r>
              <a:rPr lang="nl-NL" sz="1200" i="1" dirty="0">
                <a:effectLst/>
                <a:latin typeface="Calibri" panose="020F0502020204030204" pitchFamily="34" charset="0"/>
                <a:ea typeface="Calibri" panose="020F0502020204030204" pitchFamily="34" charset="0"/>
              </a:rPr>
              <a:t>Vertel dit aan je familie.</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Praat met je familie: </a:t>
            </a:r>
            <a:r>
              <a:rPr lang="nl-NL" sz="1200" i="1" dirty="0">
                <a:effectLst/>
                <a:latin typeface="Calibri" panose="020F0502020204030204" pitchFamily="34" charset="0"/>
                <a:ea typeface="Calibri" panose="020F0502020204030204" pitchFamily="34" charset="0"/>
              </a:rPr>
              <a:t>Lukt dit niet? Vraag hulp aan een familielid of kennis naar wie ze wel luisteren</a:t>
            </a:r>
            <a:r>
              <a:rPr lang="nl-NL" sz="1200" dirty="0">
                <a:effectLst/>
                <a:latin typeface="Calibri" panose="020F0502020204030204" pitchFamily="34" charset="0"/>
                <a:ea typeface="Calibri" panose="020F0502020204030204" pitchFamily="34" charset="0"/>
              </a:rPr>
              <a:t>.</a:t>
            </a: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Geef meer informatie over de studie: </a:t>
            </a:r>
            <a:r>
              <a:rPr lang="nl-NL" sz="1200" i="1" dirty="0">
                <a:effectLst/>
                <a:latin typeface="Calibri" panose="020F0502020204030204" pitchFamily="34" charset="0"/>
                <a:ea typeface="Calibri" panose="020F0502020204030204" pitchFamily="34" charset="0"/>
              </a:rPr>
              <a:t>Misschien weet je familie niet welke studies en baankansen er zijn. Neem ze mee naar de open dagen van scholen. Laat je leraar met je familie praten.</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Probeer erachter te komen waarom je familie het niet wilt: </a:t>
            </a:r>
            <a:r>
              <a:rPr lang="nl-NL" sz="1200" i="1" dirty="0">
                <a:effectLst/>
                <a:latin typeface="Calibri" panose="020F0502020204030204" pitchFamily="34" charset="0"/>
                <a:ea typeface="Calibri" panose="020F0502020204030204" pitchFamily="34" charset="0"/>
              </a:rPr>
              <a:t>Dan kan je beter uitleggen waarom zij zich geen zorgen hoeven te maken.</a:t>
            </a: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Is er iemand die dezelfde studie heeft gedaan en een goede baan heeft?:</a:t>
            </a:r>
            <a:r>
              <a:rPr lang="nl-NL" sz="1200" i="1" dirty="0">
                <a:effectLst/>
                <a:latin typeface="Calibri" panose="020F0502020204030204" pitchFamily="34" charset="0"/>
                <a:ea typeface="Calibri" panose="020F0502020204030204" pitchFamily="34" charset="0"/>
              </a:rPr>
              <a:t> Laat die persoon kennismaken met je familie.</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Ga op tijd met je familie praten over je studiekeuze: </a:t>
            </a:r>
            <a:r>
              <a:rPr lang="nl-NL" sz="1200" i="1" dirty="0">
                <a:effectLst/>
                <a:latin typeface="Calibri" panose="020F0502020204030204" pitchFamily="34" charset="0"/>
                <a:ea typeface="Calibri" panose="020F0502020204030204" pitchFamily="34" charset="0"/>
              </a:rPr>
              <a:t>Zo kan je familie wennen aan het idee dat jij je eigen keuze maakt.</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Ben je zeker van je keuze? Zoek alles goed uit: </a:t>
            </a:r>
            <a:r>
              <a:rPr lang="nl-NL" sz="1200" i="1" dirty="0">
                <a:effectLst/>
                <a:latin typeface="Calibri" panose="020F0502020204030204" pitchFamily="34" charset="0"/>
                <a:ea typeface="Calibri" panose="020F0502020204030204" pitchFamily="34" charset="0"/>
              </a:rPr>
              <a:t>Weet welke banen er zijn en wat je kunt verdienen. Zo kun je je familie beter overtuigen. Kan je je studie niet zelf betalen? Vraag een studentenlening aan.</a:t>
            </a:r>
            <a:r>
              <a:rPr lang="nl-NL" sz="1200" i="1" dirty="0">
                <a:solidFill>
                  <a:srgbClr val="000000"/>
                </a:solidFill>
                <a:effectLst/>
                <a:latin typeface="Calibri" panose="020F0502020204030204" pitchFamily="34" charset="0"/>
                <a:ea typeface="Calibri" panose="020F0502020204030204" pitchFamily="34" charset="0"/>
              </a:rPr>
              <a:t> Verwijs door naar www.duo.nl </a:t>
            </a:r>
            <a:r>
              <a:rPr lang="nl-NL" sz="1200" i="1" dirty="0">
                <a:effectLst/>
                <a:latin typeface="Calibri" panose="020F0502020204030204" pitchFamily="34" charset="0"/>
                <a:ea typeface="Calibri" panose="020F0502020204030204" pitchFamily="34" charset="0"/>
              </a:rPr>
              <a:t>voor meer informatie over het betalen van de studie.</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3908771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5280DF-8A8C-B74D-AA07-4C292113810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66171E9-6AEE-0348-A21A-80A3C90795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97E94E9-E402-EC43-A749-ED451751D322}"/>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EE58306-5CCB-6B46-8051-03B88F28E2B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E9B6C51-91A4-A843-829D-D45282C04C42}"/>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3221646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027549-CD09-FB44-AB65-76BC2E1B275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E3C7DCD-59B4-2441-A542-11372E6A16B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20CBE27-E21C-C240-A468-4D5C7118D7F3}"/>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DBDB64F6-3784-8E43-9ED5-153E0328034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6184424-15F8-7647-9595-9A862A26306B}"/>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910265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5B13298-A9B2-E244-9A27-5D5EA5735062}"/>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4AB6B7FC-E5BF-9E40-BAD3-2D134B796469}"/>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128A565-FBCB-6144-9578-268BA9132366}"/>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2828A2CF-F3B7-204E-A213-2A8B323B82A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A56CC53-5DE8-1247-A96C-2BF8FC212892}"/>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1139546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763735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3597195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2651859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762220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254945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2939298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2427035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32064927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A3AFCA-D3AD-A144-AEB6-7B88DAD3C3C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C7AE3E76-ECEA-2D43-9074-EDDBA66EFE9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FD42475-0F28-3B4C-980F-D588137B25C5}"/>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DDE1AED2-028C-5C41-AEEF-63D907CB6C3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2A78A77-0C3F-E243-995A-451C1F1954AD}"/>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13854027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5338210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7779359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1414393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327693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7416217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B84E22-A1AC-6C49-A1EB-C69A8ABF6C1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E6314752-4EB8-8343-839A-7A03E968A3D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318717EE-C298-D945-823D-4F2C694367AB}"/>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8076EDD2-D5D9-234B-8E8A-9DE44B3B09C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623F740-F852-B242-87A4-A5BF36EDB187}"/>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1940981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7E97D0-F39F-D24F-A92F-0BA224EA7C5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A2C7935-FFF5-074C-BBA5-DA782AF5A43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6E9CE0C-34D6-8C44-AED5-CBD220C174C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96D9C691-F16A-2043-9C1E-D9645A0B5DB4}"/>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B58730B8-849D-F048-A9D2-BA4089CD3AF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60FBF20-1C97-F546-9CE7-1B0C04183182}"/>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1595664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EEA5E4-E069-294F-9C1C-45F20AF80B6E}"/>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646397DA-B299-B74C-9E19-3F38DF20A0A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BE2EFFDB-8708-FC47-BF37-CB476E9BACE8}"/>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1ACC706-E28F-9C44-8626-EA42A8BB5D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ACEF670-4B04-734A-B270-2DBA02D18DA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20940599-C6C7-5246-929A-B018466B24C9}"/>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A60727D-F51D-CB42-A11E-8E162F9C6FDF}"/>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D95EA0B-64EC-794D-A209-A46A9339F072}"/>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28755978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4E1269-CBCB-7544-969D-425855E04980}"/>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24CDE5D6-6EA9-884F-967C-8C885A188FEF}"/>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53A703C1-9B0B-8D49-AF62-A1B3B04FA8D0}"/>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2D9DA2E3-E49E-BC47-9A42-7C1DB575A404}"/>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28026463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8CBE53D-CAFE-3E4B-A32B-638417071BF8}"/>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330A2B14-3024-D747-96E8-C24A91B88204}"/>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9ADAC937-B597-1A4F-9383-91C1006288FB}"/>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1015251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9B38C4-EDA4-204A-907C-378D9365BD3A}"/>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678D9B0-C08D-9C45-B1A5-53D207A39D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ECEEEEAE-F2F2-7C4A-9DAF-C934CE203B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4656093-942D-1742-B851-A87823E241F3}"/>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FA3FEC9-BA03-3E40-B6B2-28957ACA25F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A76B173-248D-1342-9298-5149EB9F1239}"/>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23474158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BD2D13-AE92-8548-BCC0-A66014F135B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49D56601-899B-F94F-82DF-7FE968AFCA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52D8A69-B9BA-CE49-9D43-94BF9DC3E2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C09020C-1777-2F40-B406-3845B66C1B0C}"/>
              </a:ext>
            </a:extLst>
          </p:cNvPr>
          <p:cNvSpPr>
            <a:spLocks noGrp="1"/>
          </p:cNvSpPr>
          <p:nvPr>
            <p:ph type="dt" sz="half" idx="10"/>
          </p:nvPr>
        </p:nvSpPr>
        <p:spPr/>
        <p:txBody>
          <a:bodyPr/>
          <a:lstStyle/>
          <a:p>
            <a:fld id="{E761A796-06D8-4E47-8D55-34E2E5DAC4D0}"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5044F5C9-CC7B-084A-8B25-B7F64505CD29}"/>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BF3B81A-B97A-1040-98D1-8F225538FB41}"/>
              </a:ext>
            </a:extLst>
          </p:cNvPr>
          <p:cNvSpPr>
            <a:spLocks noGrp="1"/>
          </p:cNvSpPr>
          <p:nvPr>
            <p:ph type="sldNum" sz="quarter" idx="12"/>
          </p:nvPr>
        </p:nvSpPr>
        <p:spPr/>
        <p:txBody>
          <a:bodyPr/>
          <a:lstStyle/>
          <a:p>
            <a:fld id="{68268924-95D8-DB48-9114-360FE027A231}" type="slidenum">
              <a:rPr lang="nl-NL" smtClean="0"/>
              <a:t>‹nr.›</a:t>
            </a:fld>
            <a:endParaRPr lang="nl-NL"/>
          </a:p>
        </p:txBody>
      </p:sp>
    </p:spTree>
    <p:extLst>
      <p:ext uri="{BB962C8B-B14F-4D97-AF65-F5344CB8AC3E}">
        <p14:creationId xmlns:p14="http://schemas.microsoft.com/office/powerpoint/2010/main" val="4751445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64295229-E42C-AE48-B859-C3CB6EF9B8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79CA7B2B-1C99-5F46-AB83-4F67F1A0679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FB89F5E-4474-2747-AA3F-42D2EE9D35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61A796-06D8-4E47-8D55-34E2E5DAC4D0}"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14310315-8B42-0D43-AEAE-ADE35B532F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53AF56B3-AFEA-3640-97B1-6E8A694BDF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268924-95D8-DB48-9114-360FE027A231}" type="slidenum">
              <a:rPr lang="nl-NL" smtClean="0"/>
              <a:t>‹nr.›</a:t>
            </a:fld>
            <a:endParaRPr lang="nl-NL"/>
          </a:p>
        </p:txBody>
      </p:sp>
    </p:spTree>
    <p:extLst>
      <p:ext uri="{BB962C8B-B14F-4D97-AF65-F5344CB8AC3E}">
        <p14:creationId xmlns:p14="http://schemas.microsoft.com/office/powerpoint/2010/main" val="1448956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20493323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emf"/><Relationship Id="rId5" Type="http://schemas.openxmlformats.org/officeDocument/2006/relationships/hyperlink" Target="https://youtu.be/sGAmXJKcgHs" TargetMode="Externa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normAutofit/>
          </a:bodyPr>
          <a:lstStyle/>
          <a:p>
            <a:r>
              <a:rPr lang="en-US" sz="4000" i="0" dirty="0"/>
              <a:t>Eigen </a:t>
            </a:r>
            <a:r>
              <a:rPr lang="en-US" sz="4000" i="0" dirty="0" err="1"/>
              <a:t>studiekeuze</a:t>
            </a:r>
            <a:endParaRPr lang="en-US" sz="4000"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g object 16">
            <a:extLst>
              <a:ext uri="{FF2B5EF4-FFF2-40B4-BE49-F238E27FC236}">
                <a16:creationId xmlns:a16="http://schemas.microsoft.com/office/drawing/2014/main" id="{9AE5F24F-E0C5-C147-B0FC-E099C90C4EB5}"/>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8713"/>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EIGEN STUDIEKEUZE</a:t>
            </a:r>
            <a:endParaRPr lang="en-US" sz="2200" dirty="0">
              <a:solidFill>
                <a:schemeClr val="bg1"/>
              </a:solidFill>
            </a:endParaRPr>
          </a:p>
          <a:p>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a:xfrm>
            <a:off x="4740166" y="2992039"/>
            <a:ext cx="3247698" cy="634030"/>
          </a:xfrm>
        </p:spPr>
        <p:txBody>
          <a:bodyPr>
            <a:normAutofit fontScale="40000" lnSpcReduction="20000"/>
          </a:bodyPr>
          <a:lstStyle/>
          <a:p>
            <a:pPr marL="0" lvl="0" indent="0" algn="just">
              <a:lnSpc>
                <a:spcPct val="107000"/>
              </a:lnSpc>
              <a:spcAft>
                <a:spcPts val="800"/>
              </a:spcAft>
              <a:buNone/>
            </a:pPr>
            <a:br>
              <a:rPr lang="nl-NL" dirty="0"/>
            </a:br>
            <a:r>
              <a:rPr lang="nl-NL" sz="6400" dirty="0">
                <a:hlinkClick r:id="rId5"/>
              </a:rPr>
              <a:t>Eigen studiekeuze</a:t>
            </a:r>
            <a:endParaRPr lang="nl-NL" dirty="0">
              <a:ea typeface="Calibri" panose="020F0502020204030204" pitchFamily="34" charset="0"/>
            </a:endParaRPr>
          </a:p>
        </p:txBody>
      </p:sp>
      <p:pic>
        <p:nvPicPr>
          <p:cNvPr id="14" name="Picture 38">
            <a:extLst>
              <a:ext uri="{FF2B5EF4-FFF2-40B4-BE49-F238E27FC236}">
                <a16:creationId xmlns:a16="http://schemas.microsoft.com/office/drawing/2014/main" id="{C9663889-322F-8F42-A8C0-8A68BE5068F5}"/>
              </a:ext>
            </a:extLst>
          </p:cNvPr>
          <p:cNvPicPr>
            <a:picLocks noChangeAspect="1"/>
          </p:cNvPicPr>
          <p:nvPr/>
        </p:nvPicPr>
        <p:blipFill>
          <a:blip r:embed="rId6"/>
          <a:stretch>
            <a:fillRect/>
          </a:stretch>
        </p:blipFill>
        <p:spPr>
          <a:xfrm>
            <a:off x="9476882" y="377626"/>
            <a:ext cx="757555" cy="757555"/>
          </a:xfrm>
          <a:prstGeom prst="rect">
            <a:avLst/>
          </a:prstGeom>
        </p:spPr>
      </p:pic>
    </p:spTree>
    <p:extLst>
      <p:ext uri="{BB962C8B-B14F-4D97-AF65-F5344CB8AC3E}">
        <p14:creationId xmlns:p14="http://schemas.microsoft.com/office/powerpoint/2010/main" val="2421210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“Mijn vader is timmerman. </a:t>
            </a:r>
            <a:br>
              <a:rPr lang="nl-NL" b="1" dirty="0">
                <a:ea typeface="Calibri" panose="020F0502020204030204" pitchFamily="34" charset="0"/>
              </a:rPr>
            </a:br>
            <a:r>
              <a:rPr lang="nl-NL" b="1" dirty="0">
                <a:ea typeface="Calibri" panose="020F0502020204030204" pitchFamily="34" charset="0"/>
              </a:rPr>
              <a:t>Hij wil dat ik ook timmerman word en zijn </a:t>
            </a:r>
            <a:br>
              <a:rPr lang="nl-NL" b="1" dirty="0">
                <a:ea typeface="Calibri" panose="020F0502020204030204" pitchFamily="34" charset="0"/>
              </a:rPr>
            </a:br>
            <a:r>
              <a:rPr lang="nl-NL" b="1" dirty="0">
                <a:ea typeface="Calibri" panose="020F0502020204030204" pitchFamily="34" charset="0"/>
              </a:rPr>
              <a:t>bedrijf overneem. Ik wil kapper worden. </a:t>
            </a:r>
            <a:br>
              <a:rPr lang="nl-NL" b="1" dirty="0">
                <a:ea typeface="Calibri" panose="020F0502020204030204" pitchFamily="34" charset="0"/>
              </a:rPr>
            </a:br>
            <a:r>
              <a:rPr lang="nl-NL" b="1" dirty="0">
                <a:ea typeface="Calibri" panose="020F0502020204030204" pitchFamily="34" charset="0"/>
              </a:rPr>
              <a:t>Nu is mijn vader boos op mij.” (Bram, 18)</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019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g object 16">
            <a:extLst>
              <a:ext uri="{FF2B5EF4-FFF2-40B4-BE49-F238E27FC236}">
                <a16:creationId xmlns:a16="http://schemas.microsoft.com/office/drawing/2014/main" id="{9AE5F24F-E0C5-C147-B0FC-E099C90C4EB5}"/>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8713"/>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EIGEN STUDIEKEUZE</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lstStyle/>
          <a:p>
            <a:pPr lvl="0" algn="just">
              <a:lnSpc>
                <a:spcPct val="107000"/>
              </a:lnSpc>
              <a:spcAft>
                <a:spcPts val="800"/>
              </a:spcAft>
            </a:pPr>
            <a:r>
              <a:rPr lang="nl-NL" dirty="0">
                <a:ea typeface="Noto Sans Symbols"/>
                <a:cs typeface="Noto Sans Symbols"/>
              </a:rPr>
              <a:t>Je hebt het recht om te studeren.</a:t>
            </a:r>
          </a:p>
          <a:p>
            <a:pPr lvl="0" algn="just">
              <a:lnSpc>
                <a:spcPct val="107000"/>
              </a:lnSpc>
              <a:spcAft>
                <a:spcPts val="800"/>
              </a:spcAft>
            </a:pPr>
            <a:r>
              <a:rPr lang="nl-NL" dirty="0">
                <a:ea typeface="Noto Sans Symbols"/>
                <a:cs typeface="Noto Sans Symbols"/>
              </a:rPr>
              <a:t>In Nederland moeten kinderen tot hun 16e verplicht naar school.</a:t>
            </a:r>
            <a:endParaRPr lang="nl-NL" dirty="0">
              <a:ea typeface="Calibri" panose="020F0502020204030204" pitchFamily="34" charset="0"/>
            </a:endParaRPr>
          </a:p>
        </p:txBody>
      </p:sp>
      <p:grpSp>
        <p:nvGrpSpPr>
          <p:cNvPr id="8" name="object 9">
            <a:extLst>
              <a:ext uri="{FF2B5EF4-FFF2-40B4-BE49-F238E27FC236}">
                <a16:creationId xmlns:a16="http://schemas.microsoft.com/office/drawing/2014/main" id="{DA40390E-759C-E34C-BFAF-AEB2F10BCB5D}"/>
              </a:ext>
            </a:extLst>
          </p:cNvPr>
          <p:cNvGrpSpPr/>
          <p:nvPr/>
        </p:nvGrpSpPr>
        <p:grpSpPr>
          <a:xfrm>
            <a:off x="9776146" y="409879"/>
            <a:ext cx="757555" cy="757555"/>
            <a:chOff x="9776146" y="409879"/>
            <a:chExt cx="757555" cy="757555"/>
          </a:xfrm>
        </p:grpSpPr>
        <p:sp>
          <p:nvSpPr>
            <p:cNvPr id="9" name="object 10">
              <a:extLst>
                <a:ext uri="{FF2B5EF4-FFF2-40B4-BE49-F238E27FC236}">
                  <a16:creationId xmlns:a16="http://schemas.microsoft.com/office/drawing/2014/main" id="{C93B0E1B-9DEE-6047-B568-8168995B3B00}"/>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0" name="object 11">
              <a:extLst>
                <a:ext uri="{FF2B5EF4-FFF2-40B4-BE49-F238E27FC236}">
                  <a16:creationId xmlns:a16="http://schemas.microsoft.com/office/drawing/2014/main" id="{012CC41E-D53F-D540-A9D4-2813F84C049A}"/>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1" name="object 12">
              <a:extLst>
                <a:ext uri="{FF2B5EF4-FFF2-40B4-BE49-F238E27FC236}">
                  <a16:creationId xmlns:a16="http://schemas.microsoft.com/office/drawing/2014/main" id="{E7915EFE-973B-3A4C-A8E2-11ED1D7B6C3D}"/>
                </a:ext>
              </a:extLst>
            </p:cNvPr>
            <p:cNvPicPr/>
            <p:nvPr/>
          </p:nvPicPr>
          <p:blipFill>
            <a:blip r:embed="rId5"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2" name="object 13">
              <a:extLst>
                <a:ext uri="{FF2B5EF4-FFF2-40B4-BE49-F238E27FC236}">
                  <a16:creationId xmlns:a16="http://schemas.microsoft.com/office/drawing/2014/main" id="{EC6C3183-24AC-8C41-B2FE-1EDD40EB1C42}"/>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3" name="object 14">
              <a:extLst>
                <a:ext uri="{FF2B5EF4-FFF2-40B4-BE49-F238E27FC236}">
                  <a16:creationId xmlns:a16="http://schemas.microsoft.com/office/drawing/2014/main" id="{F116511B-330D-3444-A2AC-7B1FADB0D56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3332803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g object 16">
            <a:extLst>
              <a:ext uri="{FF2B5EF4-FFF2-40B4-BE49-F238E27FC236}">
                <a16:creationId xmlns:a16="http://schemas.microsoft.com/office/drawing/2014/main" id="{607667BE-0D1F-5249-870D-622BEE64161B}"/>
              </a:ext>
            </a:extLst>
          </p:cNvPr>
          <p:cNvPicPr/>
          <p:nvPr/>
        </p:nvPicPr>
        <p:blipFill>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EIGEN STUDIEKEUZE</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normAutofit fontScale="92500"/>
          </a:bodyPr>
          <a:lstStyle/>
          <a:p>
            <a:pPr lvl="0" algn="just">
              <a:lnSpc>
                <a:spcPct val="107000"/>
              </a:lnSpc>
              <a:spcAft>
                <a:spcPts val="800"/>
              </a:spcAft>
            </a:pPr>
            <a:r>
              <a:rPr lang="nl-NL" dirty="0">
                <a:ea typeface="Noto Sans Symbols"/>
                <a:cs typeface="Noto Sans Symbols"/>
              </a:rPr>
              <a:t>Vrije studiekeuze is je recht als mens. </a:t>
            </a:r>
          </a:p>
          <a:p>
            <a:pPr lvl="0" algn="just">
              <a:lnSpc>
                <a:spcPct val="107000"/>
              </a:lnSpc>
              <a:spcAft>
                <a:spcPts val="800"/>
              </a:spcAft>
            </a:pPr>
            <a:r>
              <a:rPr lang="nl-NL" dirty="0">
                <a:ea typeface="Noto Sans Symbols"/>
                <a:cs typeface="Noto Sans Symbols"/>
              </a:rPr>
              <a:t>Praat met je familie. </a:t>
            </a:r>
          </a:p>
          <a:p>
            <a:pPr lvl="0" algn="just">
              <a:lnSpc>
                <a:spcPct val="107000"/>
              </a:lnSpc>
              <a:spcAft>
                <a:spcPts val="800"/>
              </a:spcAft>
            </a:pPr>
            <a:r>
              <a:rPr lang="nl-NL" dirty="0">
                <a:ea typeface="Noto Sans Symbols"/>
                <a:cs typeface="Noto Sans Symbols"/>
              </a:rPr>
              <a:t>Geef meer informatie over de studie. </a:t>
            </a:r>
          </a:p>
          <a:p>
            <a:pPr lvl="0" algn="just">
              <a:lnSpc>
                <a:spcPct val="107000"/>
              </a:lnSpc>
              <a:spcAft>
                <a:spcPts val="800"/>
              </a:spcAft>
            </a:pPr>
            <a:r>
              <a:rPr lang="nl-NL" dirty="0">
                <a:ea typeface="Noto Sans Symbols"/>
                <a:cs typeface="Noto Sans Symbols"/>
              </a:rPr>
              <a:t>Probeer erachter te komen waarom je familie het niet wilt. </a:t>
            </a:r>
          </a:p>
          <a:p>
            <a:pPr lvl="0" algn="just">
              <a:lnSpc>
                <a:spcPct val="107000"/>
              </a:lnSpc>
              <a:spcAft>
                <a:spcPts val="800"/>
              </a:spcAft>
            </a:pPr>
            <a:r>
              <a:rPr lang="nl-NL" dirty="0">
                <a:ea typeface="Noto Sans Symbols"/>
                <a:cs typeface="Noto Sans Symbols"/>
              </a:rPr>
              <a:t>Is er iemand die dezelfde studie heeft gedaan en een goede baan heeft? </a:t>
            </a:r>
          </a:p>
          <a:p>
            <a:pPr lvl="0" algn="just">
              <a:lnSpc>
                <a:spcPct val="107000"/>
              </a:lnSpc>
              <a:spcAft>
                <a:spcPts val="800"/>
              </a:spcAft>
            </a:pPr>
            <a:r>
              <a:rPr lang="nl-NL" dirty="0">
                <a:ea typeface="Noto Sans Symbols"/>
                <a:cs typeface="Noto Sans Symbols"/>
              </a:rPr>
              <a:t>Ga op tijd met je familie praten over je studiekeuze. </a:t>
            </a:r>
          </a:p>
          <a:p>
            <a:pPr lvl="0" algn="just">
              <a:lnSpc>
                <a:spcPct val="107000"/>
              </a:lnSpc>
              <a:spcAft>
                <a:spcPts val="800"/>
              </a:spcAft>
            </a:pPr>
            <a:r>
              <a:rPr lang="nl-NL" dirty="0">
                <a:ea typeface="Noto Sans Symbols"/>
                <a:cs typeface="Noto Sans Symbols"/>
              </a:rPr>
              <a:t>Ben je zeker van je keuze? Zoek alles goed uit. </a:t>
            </a:r>
          </a:p>
        </p:txBody>
      </p:sp>
      <p:pic>
        <p:nvPicPr>
          <p:cNvPr id="14" name="Picture 13">
            <a:extLst>
              <a:ext uri="{FF2B5EF4-FFF2-40B4-BE49-F238E27FC236}">
                <a16:creationId xmlns:a16="http://schemas.microsoft.com/office/drawing/2014/main" id="{1F2C064D-EB1F-F642-B7F0-3884F69C2362}"/>
              </a:ext>
            </a:extLst>
          </p:cNvPr>
          <p:cNvPicPr>
            <a:picLocks noChangeAspect="1"/>
          </p:cNvPicPr>
          <p:nvPr/>
        </p:nvPicPr>
        <p:blipFill>
          <a:blip r:embed="rId5"/>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16004808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Words>
  <Application>Microsoft Office PowerPoint</Application>
  <PresentationFormat>Breedbeeld</PresentationFormat>
  <Paragraphs>62</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Eigen studiekeuze</vt:lpstr>
      <vt:lpstr>PowerPoint-presentatie</vt:lpstr>
      <vt:lpstr>PowerPoint-presentatie</vt:lpstr>
      <vt:lpstr>“Mijn vader is timmerman.  Hij wil dat ik ook timmerman word en zijn  bedrijf overneem. Ik wil kapper worden.  Nu is mijn vader boos op mij.” (Bram, 18)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3</cp:revision>
  <dcterms:created xsi:type="dcterms:W3CDTF">2022-01-25T15:33:57Z</dcterms:created>
  <dcterms:modified xsi:type="dcterms:W3CDTF">2022-02-01T12:18:31Z</dcterms:modified>
</cp:coreProperties>
</file>