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317" r:id="rId6"/>
    <p:sldId id="320" r:id="rId7"/>
    <p:sldId id="318" r:id="rId8"/>
    <p:sldId id="319"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6129" autoAdjust="0"/>
  </p:normalViewPr>
  <p:slideViewPr>
    <p:cSldViewPr snapToGrid="0" snapToObjects="1">
      <p:cViewPr varScale="1">
        <p:scale>
          <a:sx n="63" d="100"/>
          <a:sy n="63" d="100"/>
        </p:scale>
        <p:origin x="1426" y="67"/>
      </p:cViewPr>
      <p:guideLst/>
    </p:cSldViewPr>
  </p:slideViewPr>
  <p:notesTextViewPr>
    <p:cViewPr>
      <p:scale>
        <a:sx n="1" d="1"/>
        <a:sy n="1" d="1"/>
      </p:scale>
      <p:origin x="0" y="-32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463B25-01ED-0F43-966F-4EABE135F3D5}"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81B630-F733-8642-8B0F-25CFE6BB0538}" type="slidenum">
              <a:rPr lang="nl-NL" smtClean="0"/>
              <a:t>‹nr.›</a:t>
            </a:fld>
            <a:endParaRPr lang="nl-NL"/>
          </a:p>
        </p:txBody>
      </p:sp>
    </p:spTree>
    <p:extLst>
      <p:ext uri="{BB962C8B-B14F-4D97-AF65-F5344CB8AC3E}">
        <p14:creationId xmlns:p14="http://schemas.microsoft.com/office/powerpoint/2010/main" val="1914923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i="0" dirty="0">
                <a:solidFill>
                  <a:srgbClr val="000000"/>
                </a:solidFill>
                <a:effectLst/>
                <a:latin typeface="Calibri" panose="020F0502020204030204" pitchFamily="34" charset="0"/>
                <a:ea typeface="Calibri" panose="020F0502020204030204" pitchFamily="34" charset="0"/>
              </a:rPr>
              <a:t>Zelfstandig keuzes maken: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dirty="0">
                <a:solidFill>
                  <a:srgbClr val="000000"/>
                </a:solidFill>
                <a:effectLst/>
                <a:latin typeface="Calibri" panose="020F0502020204030204" pitchFamily="34" charset="0"/>
                <a:ea typeface="Calibri" panose="020F0502020204030204" pitchFamily="34" charset="0"/>
              </a:rPr>
              <a:t>Leg uit dat het in Nederland voor veel mensen vanzelfsprekend is om zelf beslissingen te maken over relaties, studies en wonen. Dit betekent niet dat je helemaal niet overlegt met je naasten, maar wel dat jij uiteindelijk zelf de beslissing neemt. </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heb je gezien?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gebeurt er volgens jou?</a:t>
            </a:r>
            <a:endParaRPr lang="nl-NL" sz="1800" dirty="0">
              <a:effectLst/>
              <a:latin typeface="Noto Sans Symbols"/>
              <a:ea typeface="Noto Sans Symbols"/>
              <a:cs typeface="Noto Sans Symbols"/>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b="1" i="1" dirty="0">
                <a:effectLst/>
                <a:latin typeface="Calibri" panose="020F0502020204030204" pitchFamily="34" charset="0"/>
                <a:ea typeface="Calibri" panose="020F0502020204030204" pitchFamily="34" charset="0"/>
              </a:rPr>
              <a:t>Verdiepende vragen:</a:t>
            </a:r>
            <a:endParaRPr lang="nl-NL" sz="180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vind je van wat je zag? Wat vind je van het gedrag van de ‘personen’ in de animatie? </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zou je doen als je dit ziet gebeuren?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Heb je in de animatie iets gezien of gehoord waar je het niet mee eens bent. Zo ja, waarom ben je het er niet mee eens?</a:t>
            </a:r>
            <a:endParaRPr lang="nl-NL" sz="1800" dirty="0">
              <a:effectLst/>
              <a:latin typeface="Noto Sans Symbols"/>
              <a:ea typeface="Noto Sans Symbols"/>
              <a:cs typeface="Noto Sans Symbols"/>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879829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ze Merve 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gt;"/>
              <a:tabLst/>
              <a:defRPr/>
            </a:pPr>
            <a:r>
              <a:rPr lang="nl-NL" sz="1200" b="1" dirty="0">
                <a:effectLst/>
                <a:latin typeface="Noto Sans Symbols"/>
                <a:ea typeface="Noto Sans Symbols"/>
                <a:cs typeface="Noto Sans Symbols"/>
              </a:rPr>
              <a:t>Als je 18 jaar of ouder bent, heb je het recht zelfstandig te wonen: </a:t>
            </a:r>
            <a:r>
              <a:rPr lang="nl-NL" sz="1200" i="1" dirty="0">
                <a:effectLst/>
                <a:latin typeface="Calibri" panose="020F0502020204030204" pitchFamily="34" charset="0"/>
                <a:ea typeface="Calibri" panose="020F0502020204030204" pitchFamily="34" charset="0"/>
              </a:rPr>
              <a:t>Als je minderjarig bent, heb je toestemming van je ouders nodig.</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3053821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Praat met je familie: </a:t>
            </a:r>
            <a:r>
              <a:rPr lang="nl-NL" sz="1200" i="1" dirty="0">
                <a:effectLst/>
                <a:latin typeface="Calibri" panose="020F0502020204030204" pitchFamily="34" charset="0"/>
                <a:ea typeface="Calibri" panose="020F0502020204030204" pitchFamily="34" charset="0"/>
              </a:rPr>
              <a:t>Luisteren ze niet? Vraag hulp aan een familielid of kennis naar wie ze wel luisteren.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Studeer of werk je ver van je huis? Vertel hoe zwaar het is: </a:t>
            </a:r>
            <a:r>
              <a:rPr lang="nl-NL" sz="1200" i="1" dirty="0">
                <a:effectLst/>
                <a:latin typeface="Calibri" panose="020F0502020204030204" pitchFamily="34" charset="0"/>
                <a:ea typeface="Calibri" panose="020F0502020204030204" pitchFamily="34" charset="0"/>
              </a:rPr>
              <a:t>Je moet elke dag vroeg opstaan. Je komt laat thuis. Je krijgt je huiswerk niet af.</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Leg uit waarom het goed is om op jezelf te wonen: </a:t>
            </a:r>
            <a:r>
              <a:rPr lang="nl-NL" sz="1200" i="1" dirty="0">
                <a:effectLst/>
                <a:latin typeface="Calibri" panose="020F0502020204030204" pitchFamily="34" charset="0"/>
                <a:ea typeface="Calibri" panose="020F0502020204030204" pitchFamily="34" charset="0"/>
              </a:rPr>
              <a:t>Je leert om voor jezelf te zorgen. Je cijfers worden beter op school, omdat je meer tijd hebt voor je huiswerk.</a:t>
            </a:r>
          </a:p>
          <a:p>
            <a:pPr marL="171450" marR="0" lvl="0" indent="-171450" algn="just" defTabSz="914400" rtl="0" eaLnBrk="1" fontAlgn="auto" latinLnBrk="0" hangingPunct="1">
              <a:lnSpc>
                <a:spcPct val="107000"/>
              </a:lnSpc>
              <a:spcBef>
                <a:spcPts val="0"/>
              </a:spcBef>
              <a:spcAft>
                <a:spcPts val="800"/>
              </a:spcAft>
              <a:buClrTx/>
              <a:buSzTx/>
              <a:buFontTx/>
              <a:buChar char="&gt;"/>
              <a:tabLst/>
              <a:defRPr/>
            </a:pPr>
            <a:r>
              <a:rPr lang="nl-NL" b="1" dirty="0"/>
              <a:t>Ken je iemand die op zichzelf woont en bij wie het goed gaat?: </a:t>
            </a:r>
            <a:r>
              <a:rPr lang="nl-NL" i="1" dirty="0"/>
              <a:t>Laat die persoon kennismaken met je familie.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Probeer erachter te komen waarom je ouders het niet willen: </a:t>
            </a:r>
            <a:r>
              <a:rPr lang="nl-NL" sz="1200" i="1" dirty="0">
                <a:effectLst/>
                <a:latin typeface="Calibri" panose="020F0502020204030204" pitchFamily="34" charset="0"/>
                <a:ea typeface="Calibri" panose="020F0502020204030204" pitchFamily="34" charset="0"/>
              </a:rPr>
              <a:t>Dan kan je beter uitleggen waarom zij zich geen zorgen hoeven te maken.</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Ga op tijd praten met je ouders over zelfstandig wonen: </a:t>
            </a:r>
            <a:r>
              <a:rPr lang="nl-NL" sz="1200" i="1" dirty="0">
                <a:effectLst/>
                <a:latin typeface="Noto Sans Symbols"/>
                <a:ea typeface="Noto Sans Symbols"/>
                <a:cs typeface="Noto Sans Symbols"/>
              </a:rPr>
              <a:t>Zo kunnen je ouders wennen aan het idee dat jij je eigen keuze maakt.</a:t>
            </a: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Vertrouwen je ouders je niet?: </a:t>
            </a:r>
            <a:r>
              <a:rPr lang="nl-NL" sz="1200" i="1" dirty="0">
                <a:effectLst/>
                <a:latin typeface="Calibri" panose="020F0502020204030204" pitchFamily="34" charset="0"/>
                <a:ea typeface="Calibri" panose="020F0502020204030204" pitchFamily="34" charset="0"/>
              </a:rPr>
              <a:t>Vraag wat je kunt doen, zodat ze je wel vertrouwen.</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Zoek alles goed uit: </a:t>
            </a:r>
            <a:r>
              <a:rPr lang="nl-NL" sz="1200" i="1" dirty="0">
                <a:effectLst/>
                <a:latin typeface="Calibri" panose="020F0502020204030204" pitchFamily="34" charset="0"/>
                <a:ea typeface="Calibri" panose="020F0502020204030204" pitchFamily="34" charset="0"/>
              </a:rPr>
              <a:t>Of je het kunt betalen. Hoe je huurtoeslag aanvraagt, enzovoort. Dan kan je je familie beter overtuigen en beter antwoord geven op hun vragen.</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Zoek via internet op wat je allemaal moet regelen om op jezelf te wonen: </a:t>
            </a:r>
            <a:r>
              <a:rPr lang="nl-NL" sz="1200" i="1" dirty="0">
                <a:effectLst/>
                <a:latin typeface="Calibri" panose="020F0502020204030204" pitchFamily="34" charset="0"/>
                <a:ea typeface="Calibri" panose="020F0502020204030204" pitchFamily="34" charset="0"/>
              </a:rPr>
              <a:t>Verwijs naar www.femmesforfreedom.com en www.wijzeringeldzaken.nl voor meer informatie. Verwijs naar www.toeslagenaanvraag.nl voor informatie over uitkeringen en toeslagen.</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330375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FC3D3C-F7F4-104D-BC2F-1168F4F94A0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50EF8A7B-C11F-8643-98F2-7E79DB0091F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6EBEB9A1-7944-D64C-B3DF-0EDA03A5011C}"/>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8919410F-60C2-2140-AC0F-3B80F53404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B6236BB-7255-054A-9FDB-BE4A1389C2A2}"/>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3675514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AD6B7C-7A1C-EF40-9FC7-E1CFD6819659}"/>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38295A4-3D3D-2F43-8852-A0916D084B9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57A2DBA-BD15-174C-93BD-19C502C7F67E}"/>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83E0612-B2E5-404A-A60B-C3B52C3A338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934229D-EC07-7E4F-B55D-E7EAFE1B7400}"/>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2778324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FC3E511-2B44-7F4D-9714-D84D093159F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755A791-49B5-5847-84B4-1173E39A445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B08CA1D-609B-3949-8D2D-E489F7B68E11}"/>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6B8A8B1E-A942-B44F-A8A1-9397E9736FF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B231079-205A-7444-87E5-4C539DCB88DC}"/>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8464672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7300467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74003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0400833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7528990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15163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082422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34310888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402382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5D1BBD-B833-C140-96A2-255EAA1D90E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42B5C32-CA77-4740-B1A7-FAE33DA0BF6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8B5BCCC-3DB8-044E-B704-055891F570D3}"/>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2DA3058-E8E5-944C-AEBB-5950B92146E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06AF202-8AB5-3B43-A93A-0B11B9D0FA03}"/>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21816294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582505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696212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835083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024591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539552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178178-F244-6642-95DE-25F82D9CA284}"/>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33B7793-62ED-0347-9415-EDA9824EB3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41A9178A-F6F8-A448-9525-B0A15DB5AFDB}"/>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AD39F716-B7A3-424B-BB0B-115F0213D18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BF1416C-9863-7540-BABC-2BC9DBDBE46A}"/>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30416464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C5FF67-8F91-CB4D-B4C3-92512F20AD0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4C0CAEF-082F-BE42-A631-40C6A729710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D3E81E7-8203-AB4C-9B9C-2A778882659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488D4A9-FAF0-B540-BBCC-98041AC2D701}"/>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E84A349F-FF4F-4B4D-9676-4974C590CED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FAF7DA28-2058-0D43-9599-38920C8587CC}"/>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103345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0CCD54-A3E4-4B49-8DD8-F1EF80B88E9E}"/>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409E7A06-47A9-374F-ADAB-EF5F5DFB3B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7FA793D-F784-C847-9AD2-80E5C73BEBF4}"/>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D504950-1531-D34E-8BD0-33FB6267EE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9C5E92C7-96A4-8645-8B21-EFF607C4DFEF}"/>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0B5F854A-312F-704C-8520-B1B943233E6E}"/>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FF1F68AB-3DF0-8D45-87BC-7B808D2CDB46}"/>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A5CBDECC-7E67-8246-AAF1-663E129BD1BB}"/>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943192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EF82CC-5D8F-8147-85B2-B211DE41B08B}"/>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66ABCC8-9723-CA4A-9B21-97A531173BC9}"/>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78C087DC-749C-904C-83C3-FD59BD936B11}"/>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9A84D08C-8C6B-7540-ABC1-78B8208CA36C}"/>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929599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2239010-5421-B149-A700-F8C6BE74A84A}"/>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F0FBE1CE-063C-1B48-838A-3FAAD7C4AD81}"/>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A3290DC-5FF3-D244-BC21-A1D9C9AB598D}"/>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671273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5AE561-3C61-AE4C-A7D2-CC02E3D732C6}"/>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0234E30-CD7F-1740-ADAC-008F3D5C42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1961249-D6F9-6246-B342-3923EB93A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19E7CA4-0097-3846-99AD-E97F3431F32A}"/>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2378DEBA-7DF4-A945-8063-8ECD2CA29FB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CD2A59E-EAF2-C340-8F06-17F87A106B42}"/>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2665068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947BDD-9AE1-EF46-9F85-FD5C60732D5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C203A338-3007-9743-BD4E-8ED84FFB8A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7CDE5AF3-AD41-9948-BC02-243CFE5978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CF5D877-B0B4-DE45-8316-490C7D25F020}"/>
              </a:ext>
            </a:extLst>
          </p:cNvPr>
          <p:cNvSpPr>
            <a:spLocks noGrp="1"/>
          </p:cNvSpPr>
          <p:nvPr>
            <p:ph type="dt" sz="half" idx="10"/>
          </p:nvPr>
        </p:nvSpPr>
        <p:spPr/>
        <p:txBody>
          <a:bodyPr/>
          <a:lstStyle/>
          <a:p>
            <a:fld id="{214E7E94-5128-6A47-A586-1EFC1F6BF4C9}"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D6932452-CC80-0F40-B9CC-BAD6D3ABD42A}"/>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40E0B80-C61D-1446-B765-A2878BD1B5CC}"/>
              </a:ext>
            </a:extLst>
          </p:cNvPr>
          <p:cNvSpPr>
            <a:spLocks noGrp="1"/>
          </p:cNvSpPr>
          <p:nvPr>
            <p:ph type="sldNum" sz="quarter" idx="12"/>
          </p:nvPr>
        </p:nvSpPr>
        <p:spPr/>
        <p:txBody>
          <a:bodyPr/>
          <a:lstStyle/>
          <a:p>
            <a:fld id="{DD317968-0997-824C-B46E-254DEF9BFB35}" type="slidenum">
              <a:rPr lang="nl-NL" smtClean="0"/>
              <a:t>‹nr.›</a:t>
            </a:fld>
            <a:endParaRPr lang="nl-NL"/>
          </a:p>
        </p:txBody>
      </p:sp>
    </p:spTree>
    <p:extLst>
      <p:ext uri="{BB962C8B-B14F-4D97-AF65-F5344CB8AC3E}">
        <p14:creationId xmlns:p14="http://schemas.microsoft.com/office/powerpoint/2010/main" val="1619365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C4585F8-79BA-1445-B949-287F994CCB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906A51F6-8CCA-C24C-8B89-6DB23B19AB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CC22526-902E-5443-A42C-EF0E82A004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4E7E94-5128-6A47-A586-1EFC1F6BF4C9}"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BB04EFDA-3AA8-9948-BCBF-1AD50BA442E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7D460705-901F-9746-8163-CF62AA537B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317968-0997-824C-B46E-254DEF9BFB35}" type="slidenum">
              <a:rPr lang="nl-NL" smtClean="0"/>
              <a:t>‹nr.›</a:t>
            </a:fld>
            <a:endParaRPr lang="nl-NL"/>
          </a:p>
        </p:txBody>
      </p:sp>
    </p:spTree>
    <p:extLst>
      <p:ext uri="{BB962C8B-B14F-4D97-AF65-F5344CB8AC3E}">
        <p14:creationId xmlns:p14="http://schemas.microsoft.com/office/powerpoint/2010/main" val="6182063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6814173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s://youtu.be/g6rkZQJ_opM" TargetMode="External"/><Relationship Id="rId5" Type="http://schemas.openxmlformats.org/officeDocument/2006/relationships/image" Target="../media/image8.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normAutofit/>
          </a:bodyPr>
          <a:lstStyle/>
          <a:p>
            <a:r>
              <a:rPr lang="en-US" sz="4000" i="0" dirty="0" err="1"/>
              <a:t>Zelfstandig</a:t>
            </a:r>
            <a:r>
              <a:rPr lang="en-US" sz="4000" i="0" dirty="0"/>
              <a:t> </a:t>
            </a:r>
            <a:r>
              <a:rPr lang="en-US" sz="4000" i="0" dirty="0" err="1"/>
              <a:t>wonen</a:t>
            </a:r>
            <a:endParaRPr lang="en-US" sz="4000"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object 16">
            <a:extLst>
              <a:ext uri="{FF2B5EF4-FFF2-40B4-BE49-F238E27FC236}">
                <a16:creationId xmlns:a16="http://schemas.microsoft.com/office/drawing/2014/main" id="{2012CC4A-B39B-E245-ACAB-E22C1F9F5E57}"/>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8" name="bg object 22">
            <a:extLst>
              <a:ext uri="{FF2B5EF4-FFF2-40B4-BE49-F238E27FC236}">
                <a16:creationId xmlns:a16="http://schemas.microsoft.com/office/drawing/2014/main" id="{6129957F-ED3E-5441-B435-E3013D8F48F2}"/>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5" name="Picture 4">
            <a:extLst>
              <a:ext uri="{FF2B5EF4-FFF2-40B4-BE49-F238E27FC236}">
                <a16:creationId xmlns:a16="http://schemas.microsoft.com/office/drawing/2014/main" id="{F8710EA9-29A1-D54F-9D0F-0AED4F90004F}"/>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6" name="TextBox 5">
            <a:extLst>
              <a:ext uri="{FF2B5EF4-FFF2-40B4-BE49-F238E27FC236}">
                <a16:creationId xmlns:a16="http://schemas.microsoft.com/office/drawing/2014/main" id="{718BA119-AE45-274E-9422-2FA38CCAA43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ZELFSTANDIG WONEN</a:t>
            </a:r>
            <a:endParaRPr lang="en-US" sz="2200" dirty="0">
              <a:solidFill>
                <a:schemeClr val="bg1"/>
              </a:solidFill>
            </a:endParaRPr>
          </a:p>
          <a:p>
            <a:endParaRPr lang="en-US" dirty="0"/>
          </a:p>
        </p:txBody>
      </p:sp>
      <p:pic>
        <p:nvPicPr>
          <p:cNvPr id="7" name="Picture 6">
            <a:extLst>
              <a:ext uri="{FF2B5EF4-FFF2-40B4-BE49-F238E27FC236}">
                <a16:creationId xmlns:a16="http://schemas.microsoft.com/office/drawing/2014/main" id="{F38B4242-AE88-D246-92FB-0E70E921FAB0}"/>
              </a:ext>
            </a:extLst>
          </p:cNvPr>
          <p:cNvPicPr>
            <a:picLocks noChangeAspect="1"/>
          </p:cNvPicPr>
          <p:nvPr/>
        </p:nvPicPr>
        <p:blipFill>
          <a:blip r:embed="rId5"/>
          <a:stretch>
            <a:fillRect/>
          </a:stretch>
        </p:blipFill>
        <p:spPr>
          <a:xfrm>
            <a:off x="9776146" y="409879"/>
            <a:ext cx="757555" cy="757555"/>
          </a:xfrm>
          <a:prstGeom prst="rect">
            <a:avLst/>
          </a:prstGeom>
        </p:spPr>
      </p:pic>
      <p:sp>
        <p:nvSpPr>
          <p:cNvPr id="2" name="Rechthoek 1">
            <a:extLst>
              <a:ext uri="{FF2B5EF4-FFF2-40B4-BE49-F238E27FC236}">
                <a16:creationId xmlns:a16="http://schemas.microsoft.com/office/drawing/2014/main" id="{6748309C-ACD0-0A45-96C3-94C9AF025E59}"/>
              </a:ext>
            </a:extLst>
          </p:cNvPr>
          <p:cNvSpPr/>
          <p:nvPr/>
        </p:nvSpPr>
        <p:spPr>
          <a:xfrm>
            <a:off x="4894753" y="3198584"/>
            <a:ext cx="2056973" cy="369332"/>
          </a:xfrm>
          <a:prstGeom prst="rect">
            <a:avLst/>
          </a:prstGeom>
        </p:spPr>
        <p:txBody>
          <a:bodyPr wrap="none">
            <a:spAutoFit/>
          </a:bodyPr>
          <a:lstStyle/>
          <a:p>
            <a:r>
              <a:rPr lang="nl-NL" dirty="0">
                <a:solidFill>
                  <a:srgbClr val="1155CC"/>
                </a:solidFill>
                <a:latin typeface="Arial" panose="020B0604020202020204" pitchFamily="34" charset="0"/>
                <a:hlinkClick r:id="rId6"/>
              </a:rPr>
              <a:t>Zelfstandig wonen</a:t>
            </a:r>
            <a:endParaRPr lang="nl-NL" dirty="0"/>
          </a:p>
        </p:txBody>
      </p:sp>
    </p:spTree>
    <p:extLst>
      <p:ext uri="{BB962C8B-B14F-4D97-AF65-F5344CB8AC3E}">
        <p14:creationId xmlns:p14="http://schemas.microsoft.com/office/powerpoint/2010/main" val="3869252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“Mijn school is ver weg. </a:t>
            </a:r>
            <a:br>
              <a:rPr lang="nl-NL" b="1" dirty="0">
                <a:ea typeface="Calibri" panose="020F0502020204030204" pitchFamily="34" charset="0"/>
              </a:rPr>
            </a:br>
            <a:r>
              <a:rPr lang="nl-NL" b="1" dirty="0">
                <a:ea typeface="Calibri" panose="020F0502020204030204" pitchFamily="34" charset="0"/>
              </a:rPr>
              <a:t>Ik moet elke dag om 5 uur opstaan. </a:t>
            </a:r>
            <a:br>
              <a:rPr lang="nl-NL" b="1" dirty="0">
                <a:ea typeface="Calibri" panose="020F0502020204030204" pitchFamily="34" charset="0"/>
              </a:rPr>
            </a:br>
            <a:r>
              <a:rPr lang="nl-NL" b="1" dirty="0">
                <a:ea typeface="Calibri" panose="020F0502020204030204" pitchFamily="34" charset="0"/>
              </a:rPr>
              <a:t>Mijn ouders zien hoe moe ik ben elke dag. </a:t>
            </a:r>
            <a:br>
              <a:rPr lang="nl-NL" b="1" dirty="0">
                <a:ea typeface="Calibri" panose="020F0502020204030204" pitchFamily="34" charset="0"/>
              </a:rPr>
            </a:br>
            <a:r>
              <a:rPr lang="nl-NL" b="1" dirty="0">
                <a:ea typeface="Calibri" panose="020F0502020204030204" pitchFamily="34" charset="0"/>
              </a:rPr>
              <a:t>Ik wil op kamers wonen, maar </a:t>
            </a:r>
            <a:br>
              <a:rPr lang="nl-NL" b="1" dirty="0">
                <a:ea typeface="Calibri" panose="020F0502020204030204" pitchFamily="34" charset="0"/>
              </a:rPr>
            </a:br>
            <a:r>
              <a:rPr lang="nl-NL" b="1" dirty="0">
                <a:ea typeface="Calibri" panose="020F0502020204030204" pitchFamily="34" charset="0"/>
              </a:rPr>
              <a:t>mijn ouders vinden dat niet goed.” (Merve, 20)</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g object 16">
            <a:extLst>
              <a:ext uri="{FF2B5EF4-FFF2-40B4-BE49-F238E27FC236}">
                <a16:creationId xmlns:a16="http://schemas.microsoft.com/office/drawing/2014/main" id="{0FAB7799-99AD-8C4E-AD61-31E4D1014B90}"/>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ZELFSTANDIG WONEN</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lstStyle/>
          <a:p>
            <a:pPr lvl="0" algn="just">
              <a:lnSpc>
                <a:spcPct val="107000"/>
              </a:lnSpc>
              <a:spcAft>
                <a:spcPts val="800"/>
              </a:spcAft>
            </a:pPr>
            <a:r>
              <a:rPr lang="nl-NL" dirty="0">
                <a:ea typeface="Noto Sans Symbols"/>
                <a:cs typeface="Noto Sans Symbols"/>
              </a:rPr>
              <a:t>Als je 18 jaar of ouder bent, heb je het recht zelfstandig te wonen.</a:t>
            </a:r>
            <a:endParaRPr lang="nl-NL" dirty="0">
              <a:ea typeface="Calibri" panose="020F0502020204030204" pitchFamily="34" charset="0"/>
            </a:endParaRPr>
          </a:p>
        </p:txBody>
      </p:sp>
      <p:grpSp>
        <p:nvGrpSpPr>
          <p:cNvPr id="8" name="object 9">
            <a:extLst>
              <a:ext uri="{FF2B5EF4-FFF2-40B4-BE49-F238E27FC236}">
                <a16:creationId xmlns:a16="http://schemas.microsoft.com/office/drawing/2014/main" id="{DA40390E-759C-E34C-BFAF-AEB2F10BCB5D}"/>
              </a:ext>
            </a:extLst>
          </p:cNvPr>
          <p:cNvGrpSpPr/>
          <p:nvPr/>
        </p:nvGrpSpPr>
        <p:grpSpPr>
          <a:xfrm>
            <a:off x="9776146" y="409879"/>
            <a:ext cx="757555" cy="757555"/>
            <a:chOff x="9776146" y="409879"/>
            <a:chExt cx="757555" cy="757555"/>
          </a:xfrm>
        </p:grpSpPr>
        <p:sp>
          <p:nvSpPr>
            <p:cNvPr id="9" name="object 10">
              <a:extLst>
                <a:ext uri="{FF2B5EF4-FFF2-40B4-BE49-F238E27FC236}">
                  <a16:creationId xmlns:a16="http://schemas.microsoft.com/office/drawing/2014/main" id="{C93B0E1B-9DEE-6047-B568-8168995B3B00}"/>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0" name="object 11">
              <a:extLst>
                <a:ext uri="{FF2B5EF4-FFF2-40B4-BE49-F238E27FC236}">
                  <a16:creationId xmlns:a16="http://schemas.microsoft.com/office/drawing/2014/main" id="{012CC41E-D53F-D540-A9D4-2813F84C049A}"/>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1" name="object 12">
              <a:extLst>
                <a:ext uri="{FF2B5EF4-FFF2-40B4-BE49-F238E27FC236}">
                  <a16:creationId xmlns:a16="http://schemas.microsoft.com/office/drawing/2014/main" id="{E7915EFE-973B-3A4C-A8E2-11ED1D7B6C3D}"/>
                </a:ext>
              </a:extLst>
            </p:cNvPr>
            <p:cNvPicPr/>
            <p:nvPr/>
          </p:nvPicPr>
          <p:blipFill>
            <a:blip r:embed="rId5"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2" name="object 13">
              <a:extLst>
                <a:ext uri="{FF2B5EF4-FFF2-40B4-BE49-F238E27FC236}">
                  <a16:creationId xmlns:a16="http://schemas.microsoft.com/office/drawing/2014/main" id="{EC6C3183-24AC-8C41-B2FE-1EDD40EB1C42}"/>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3" name="object 14">
              <a:extLst>
                <a:ext uri="{FF2B5EF4-FFF2-40B4-BE49-F238E27FC236}">
                  <a16:creationId xmlns:a16="http://schemas.microsoft.com/office/drawing/2014/main" id="{F116511B-330D-3444-A2AC-7B1FADB0D56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3488192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g object 16">
            <a:extLst>
              <a:ext uri="{FF2B5EF4-FFF2-40B4-BE49-F238E27FC236}">
                <a16:creationId xmlns:a16="http://schemas.microsoft.com/office/drawing/2014/main" id="{A9C3A7D0-525D-FA47-8C56-28D13977ECF9}"/>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ZELFSTANDIG WONEN</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normAutofit fontScale="77500" lnSpcReduction="20000"/>
          </a:bodyPr>
          <a:lstStyle/>
          <a:p>
            <a:pPr lvl="0">
              <a:lnSpc>
                <a:spcPct val="107000"/>
              </a:lnSpc>
              <a:spcAft>
                <a:spcPts val="800"/>
              </a:spcAft>
            </a:pPr>
            <a:r>
              <a:rPr lang="nl-NL" dirty="0">
                <a:ea typeface="Noto Sans Symbols"/>
                <a:cs typeface="Noto Sans Symbols"/>
              </a:rPr>
              <a:t>Praat met je familie.</a:t>
            </a:r>
          </a:p>
          <a:p>
            <a:pPr lvl="0">
              <a:lnSpc>
                <a:spcPct val="107000"/>
              </a:lnSpc>
              <a:spcAft>
                <a:spcPts val="800"/>
              </a:spcAft>
            </a:pPr>
            <a:r>
              <a:rPr lang="nl-NL" dirty="0">
                <a:ea typeface="Noto Sans Symbols"/>
                <a:cs typeface="Noto Sans Symbols"/>
              </a:rPr>
              <a:t>Studeer of werk je ver van je huis? Vertel hoe zwaar het is.</a:t>
            </a:r>
            <a:endParaRPr lang="nl-NL" dirty="0">
              <a:ea typeface="Calibri" panose="020F0502020204030204" pitchFamily="34" charset="0"/>
            </a:endParaRPr>
          </a:p>
          <a:p>
            <a:pPr lvl="0">
              <a:lnSpc>
                <a:spcPct val="107000"/>
              </a:lnSpc>
              <a:spcAft>
                <a:spcPts val="800"/>
              </a:spcAft>
            </a:pPr>
            <a:r>
              <a:rPr lang="nl-NL" dirty="0">
                <a:ea typeface="Noto Sans Symbols"/>
                <a:cs typeface="Noto Sans Symbols"/>
              </a:rPr>
              <a:t>Leg uit waarom het goed is om op jezelf te wonen.</a:t>
            </a:r>
            <a:endParaRPr lang="nl-NL" dirty="0">
              <a:ea typeface="Calibri" panose="020F0502020204030204" pitchFamily="34" charset="0"/>
            </a:endParaRPr>
          </a:p>
          <a:p>
            <a:pPr lvl="0">
              <a:lnSpc>
                <a:spcPct val="107000"/>
              </a:lnSpc>
              <a:spcAft>
                <a:spcPts val="800"/>
              </a:spcAft>
            </a:pPr>
            <a:r>
              <a:rPr lang="nl-NL" dirty="0"/>
              <a:t>Ken je iemand die op zichzelf woont en bij wie het goed gaat?</a:t>
            </a:r>
          </a:p>
          <a:p>
            <a:pPr lvl="0">
              <a:lnSpc>
                <a:spcPct val="107000"/>
              </a:lnSpc>
              <a:spcAft>
                <a:spcPts val="800"/>
              </a:spcAft>
            </a:pPr>
            <a:r>
              <a:rPr lang="nl-NL" dirty="0">
                <a:ea typeface="Noto Sans Symbols"/>
                <a:cs typeface="Noto Sans Symbols"/>
              </a:rPr>
              <a:t>Probeer erachter te komen waarom je ouders het niet willen.</a:t>
            </a:r>
            <a:endParaRPr lang="nl-NL" dirty="0">
              <a:ea typeface="Calibri" panose="020F0502020204030204" pitchFamily="34" charset="0"/>
            </a:endParaRPr>
          </a:p>
          <a:p>
            <a:pPr lvl="0">
              <a:lnSpc>
                <a:spcPct val="107000"/>
              </a:lnSpc>
              <a:spcAft>
                <a:spcPts val="800"/>
              </a:spcAft>
            </a:pPr>
            <a:r>
              <a:rPr lang="nl-NL" dirty="0">
                <a:ea typeface="Noto Sans Symbols"/>
                <a:cs typeface="Noto Sans Symbols"/>
              </a:rPr>
              <a:t>Ga op tijd praten met je ouders over zelfstandig wonen.</a:t>
            </a:r>
          </a:p>
          <a:p>
            <a:pPr lvl="0">
              <a:lnSpc>
                <a:spcPct val="107000"/>
              </a:lnSpc>
              <a:spcAft>
                <a:spcPts val="800"/>
              </a:spcAft>
            </a:pPr>
            <a:r>
              <a:rPr lang="nl-NL" dirty="0">
                <a:ea typeface="Noto Sans Symbols"/>
                <a:cs typeface="Noto Sans Symbols"/>
              </a:rPr>
              <a:t>Vertrouwen je ouders je niet?</a:t>
            </a:r>
          </a:p>
          <a:p>
            <a:pPr lvl="0">
              <a:lnSpc>
                <a:spcPct val="107000"/>
              </a:lnSpc>
              <a:spcAft>
                <a:spcPts val="800"/>
              </a:spcAft>
            </a:pPr>
            <a:r>
              <a:rPr lang="nl-NL" dirty="0">
                <a:ea typeface="Noto Sans Symbols"/>
                <a:cs typeface="Noto Sans Symbols"/>
              </a:rPr>
              <a:t>Zoek alles goed uit.</a:t>
            </a:r>
          </a:p>
          <a:p>
            <a:pPr lvl="0">
              <a:lnSpc>
                <a:spcPct val="107000"/>
              </a:lnSpc>
              <a:spcAft>
                <a:spcPts val="800"/>
              </a:spcAft>
            </a:pPr>
            <a:r>
              <a:rPr lang="nl-NL" dirty="0">
                <a:ea typeface="Noto Sans Symbols"/>
                <a:cs typeface="Noto Sans Symbols"/>
              </a:rPr>
              <a:t>Zoek via internet op wat je allemaal moet regelen om op jezelf te wonen.</a:t>
            </a:r>
          </a:p>
        </p:txBody>
      </p:sp>
      <p:pic>
        <p:nvPicPr>
          <p:cNvPr id="14" name="Picture 13">
            <a:extLst>
              <a:ext uri="{FF2B5EF4-FFF2-40B4-BE49-F238E27FC236}">
                <a16:creationId xmlns:a16="http://schemas.microsoft.com/office/drawing/2014/main" id="{1F2C064D-EB1F-F642-B7F0-3884F69C2362}"/>
              </a:ext>
            </a:extLst>
          </p:cNvPr>
          <p:cNvPicPr>
            <a:picLocks noChangeAspect="1"/>
          </p:cNvPicPr>
          <p:nvPr/>
        </p:nvPicPr>
        <p:blipFill>
          <a:blip r:embed="rId5"/>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18985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900</Words>
  <Application>Microsoft Office PowerPoint</Application>
  <PresentationFormat>Breedbeeld</PresentationFormat>
  <Paragraphs>65</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Zelfstandig wonen</vt:lpstr>
      <vt:lpstr>PowerPoint-presentatie</vt:lpstr>
      <vt:lpstr>PowerPoint-presentatie</vt:lpstr>
      <vt:lpstr>“Mijn school is ver weg.  Ik moet elke dag om 5 uur opstaan.  Mijn ouders zien hoe moe ik ben elke dag.  Ik wil op kamers wonen, maar  mijn ouders vinden dat niet goed.” (Merve, 20)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4</cp:revision>
  <dcterms:created xsi:type="dcterms:W3CDTF">2022-01-25T15:36:02Z</dcterms:created>
  <dcterms:modified xsi:type="dcterms:W3CDTF">2022-02-01T12:21:25Z</dcterms:modified>
</cp:coreProperties>
</file>