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2" r:id="rId2"/>
  </p:sldMasterIdLst>
  <p:notesMasterIdLst>
    <p:notesMasterId r:id="rId11"/>
  </p:notesMasterIdLst>
  <p:sldIdLst>
    <p:sldId id="276" r:id="rId3"/>
    <p:sldId id="322" r:id="rId4"/>
    <p:sldId id="290" r:id="rId5"/>
    <p:sldId id="278" r:id="rId6"/>
    <p:sldId id="320" r:id="rId7"/>
    <p:sldId id="291" r:id="rId8"/>
    <p:sldId id="292" r:id="rId9"/>
    <p:sldId id="321" r:id="rId1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66"/>
    <p:restoredTop sz="84387" autoAdjust="0"/>
  </p:normalViewPr>
  <p:slideViewPr>
    <p:cSldViewPr snapToGrid="0" snapToObjects="1">
      <p:cViewPr varScale="1">
        <p:scale>
          <a:sx n="70" d="100"/>
          <a:sy n="70" d="100"/>
        </p:scale>
        <p:origin x="850"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inar Besli" userId="e4ae5859-ea7f-4184-b1fa-a1f4ee5dc998" providerId="ADAL" clId="{8A2F7D38-98CD-43B2-8CB1-A78535E8F6B8}"/>
    <pc:docChg chg="modSld sldOrd">
      <pc:chgData name="Pinar Besli" userId="e4ae5859-ea7f-4184-b1fa-a1f4ee5dc998" providerId="ADAL" clId="{8A2F7D38-98CD-43B2-8CB1-A78535E8F6B8}" dt="2022-02-01T11:39:33.211" v="3"/>
      <pc:docMkLst>
        <pc:docMk/>
      </pc:docMkLst>
      <pc:sldChg chg="ord">
        <pc:chgData name="Pinar Besli" userId="e4ae5859-ea7f-4184-b1fa-a1f4ee5dc998" providerId="ADAL" clId="{8A2F7D38-98CD-43B2-8CB1-A78535E8F6B8}" dt="2022-02-01T11:39:33.211" v="3"/>
        <pc:sldMkLst>
          <pc:docMk/>
          <pc:sldMk cId="2308742232" sldId="32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E43354-9160-9C41-BEBE-9585602C520B}" type="datetimeFigureOut">
              <a:rPr lang="nl-NL" smtClean="0"/>
              <a:t>1-2-2022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9E9E34-9FC9-A64F-9202-E2AC22517B52}" type="slidenum">
              <a:rPr lang="nl-NL" smtClean="0"/>
              <a:t>‹nr.›</a:t>
            </a:fld>
            <a:endParaRPr lang="nl-NL"/>
          </a:p>
        </p:txBody>
      </p:sp>
    </p:spTree>
    <p:extLst>
      <p:ext uri="{BB962C8B-B14F-4D97-AF65-F5344CB8AC3E}">
        <p14:creationId xmlns:p14="http://schemas.microsoft.com/office/powerpoint/2010/main" val="1446539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Vertel in het kort iets over het programma en het doel van de voorlichting: </a:t>
            </a:r>
            <a:endParaRPr lang="nl-NL" sz="1800" b="1" i="0" dirty="0">
              <a:solidFill>
                <a:srgbClr val="000000"/>
              </a:solidFill>
              <a:effectLst/>
              <a:latin typeface="Calibri" panose="020F0502020204030204" pitchFamily="34" charset="0"/>
              <a:ea typeface="Calibri" panose="020F0502020204030204" pitchFamily="34" charset="0"/>
            </a:endParaRP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In Nederland heb je het recht om over je eigen leven en lichaam te beslissen. Je hebt bijvoorbeeld recht om je eigen partner uit te kiezen, recht om te studeren en recht op anticonceptie. </a:t>
            </a:r>
          </a:p>
          <a:p>
            <a:pPr marL="0" indent="0">
              <a:lnSpc>
                <a:spcPct val="107000"/>
              </a:lnSpc>
              <a:spcAft>
                <a:spcPts val="800"/>
              </a:spcAft>
              <a:buNone/>
            </a:pPr>
            <a:r>
              <a:rPr lang="nl-NL" sz="1800" i="1" dirty="0">
                <a:effectLst/>
                <a:latin typeface="Calibri" panose="020F0502020204030204" pitchFamily="34" charset="0"/>
                <a:ea typeface="Calibri" panose="020F0502020204030204" pitchFamily="34" charset="0"/>
              </a:rPr>
              <a:t>Soms mogen mensen van hun familie of omgeving niet beslissen over hun eigen leven en lichaam. Ze komen in de problemen wanneer ze dat wel doen. </a:t>
            </a:r>
          </a:p>
          <a:p>
            <a:pPr marL="0" indent="0">
              <a:lnSpc>
                <a:spcPct val="107000"/>
              </a:lnSpc>
              <a:spcAft>
                <a:spcPts val="800"/>
              </a:spcAft>
              <a:buNone/>
            </a:pPr>
            <a:r>
              <a:rPr lang="nl-NL" sz="1800" i="1" dirty="0">
                <a:solidFill>
                  <a:srgbClr val="000000"/>
                </a:solidFill>
                <a:effectLst/>
                <a:latin typeface="Calibri" panose="020F0502020204030204" pitchFamily="34" charset="0"/>
                <a:ea typeface="Calibri" panose="020F0502020204030204" pitchFamily="34" charset="0"/>
              </a:rPr>
              <a:t>Tijdens deze les leer je wat jouw rechten zijn in Nederland, wat je kunt doen als jou iets overkomt en waar je terechtkunt voor hulp.</a:t>
            </a: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1</a:t>
            </a:fld>
            <a:endParaRPr lang="nl-NL"/>
          </a:p>
        </p:txBody>
      </p:sp>
    </p:spTree>
    <p:extLst>
      <p:ext uri="{BB962C8B-B14F-4D97-AF65-F5344CB8AC3E}">
        <p14:creationId xmlns:p14="http://schemas.microsoft.com/office/powerpoint/2010/main" val="317490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just">
              <a:lnSpc>
                <a:spcPct val="115000"/>
              </a:lnSpc>
            </a:pPr>
            <a:r>
              <a:rPr lang="nl-NL" sz="1800" b="1" dirty="0">
                <a:effectLst/>
                <a:latin typeface="Calibri" panose="020F0502020204030204" pitchFamily="34" charset="0"/>
                <a:ea typeface="Calibri" panose="020F0502020204030204" pitchFamily="34" charset="0"/>
              </a:rPr>
              <a:t>Achtergrondinformatie:</a:t>
            </a:r>
          </a:p>
          <a:p>
            <a:pPr algn="just">
              <a:lnSpc>
                <a:spcPct val="115000"/>
              </a:lnSpc>
            </a:pPr>
            <a:r>
              <a:rPr lang="nl-NL" sz="1800" i="1" dirty="0">
                <a:effectLst/>
                <a:latin typeface="Calibri" panose="020F0502020204030204" pitchFamily="34" charset="0"/>
                <a:ea typeface="Calibri" panose="020F0502020204030204" pitchFamily="34" charset="0"/>
              </a:rPr>
              <a:t>In sommige gemeenschappen is familie belangrijker dan de persoonlijke wensen en belangen van een individu. Het gedrag van familieleden kan de familie-eer doen stijgen of dalen. Wanneer een familielid zich misdraagt, verliest niet alleen die persoon aan eer, maar de hele familie. Voor sommige personen is de familie-eer zo belangrijk dat ze geestelijk en/of lichamelijk geweld gebruiken om te voorkomen dat een lid van de familie de eer kan schaden of om de geschonden eer te herstellen. </a:t>
            </a:r>
            <a:endParaRPr lang="nl-NL" sz="1800" i="1" dirty="0">
              <a:effectLst/>
              <a:latin typeface="Arial" panose="020B0604020202020204" pitchFamily="34" charset="0"/>
              <a:ea typeface="Arial" panose="020B0604020202020204" pitchFamily="34" charset="0"/>
            </a:endParaRPr>
          </a:p>
          <a:p>
            <a:pPr algn="just">
              <a:lnSpc>
                <a:spcPct val="115000"/>
              </a:lnSpc>
            </a:pPr>
            <a:r>
              <a:rPr lang="nl-NL" sz="1800" i="1" dirty="0">
                <a:effectLst/>
                <a:latin typeface="Calibri" panose="020F0502020204030204" pitchFamily="34" charset="0"/>
                <a:ea typeface="Calibri" panose="020F0502020204030204" pitchFamily="34" charset="0"/>
              </a:rPr>
              <a:t> </a:t>
            </a:r>
            <a:endParaRPr lang="nl-NL" sz="1800" i="1" dirty="0">
              <a:effectLst/>
              <a:latin typeface="Arial" panose="020B0604020202020204" pitchFamily="34" charset="0"/>
              <a:ea typeface="Arial" panose="020B0604020202020204" pitchFamily="34" charset="0"/>
            </a:endParaRPr>
          </a:p>
          <a:p>
            <a:pPr algn="just">
              <a:lnSpc>
                <a:spcPct val="115000"/>
              </a:lnSpc>
            </a:pPr>
            <a:r>
              <a:rPr lang="nl-NL" sz="1800" i="1" dirty="0">
                <a:effectLst/>
                <a:latin typeface="Calibri" panose="020F0502020204030204" pitchFamily="34" charset="0"/>
                <a:ea typeface="Calibri" panose="020F0502020204030204" pitchFamily="34" charset="0"/>
              </a:rPr>
              <a:t>Er zijn verschillende zaken die de eer van een persoon of familie zouden kunnen schenden, bijvoorbeeld: seksuele geaardheid; ‘verkeerde ’partnerkeuze; voorhuwelijkse relatie; buitenechtelijke zwangerschap; overspel; verzet tegen een huwelijk; echtscheiding of het plegen van een misdrijf.</a:t>
            </a:r>
            <a:endParaRPr lang="nl-NL" sz="1800" i="1" dirty="0">
              <a:effectLst/>
              <a:latin typeface="Arial" panose="020B0604020202020204" pitchFamily="34" charset="0"/>
              <a:ea typeface="Arial" panose="020B0604020202020204" pitchFamily="34" charset="0"/>
            </a:endParaRPr>
          </a:p>
          <a:p>
            <a:pPr algn="just">
              <a:lnSpc>
                <a:spcPct val="115000"/>
              </a:lnSpc>
            </a:pPr>
            <a:r>
              <a:rPr lang="nl-NL" sz="1800" i="1" dirty="0">
                <a:effectLst/>
                <a:latin typeface="Calibri" panose="020F0502020204030204" pitchFamily="34" charset="0"/>
                <a:ea typeface="Calibri" panose="020F0502020204030204" pitchFamily="34" charset="0"/>
              </a:rPr>
              <a:t> </a:t>
            </a:r>
            <a:endParaRPr lang="nl-NL" sz="1800" i="1" dirty="0">
              <a:effectLst/>
              <a:latin typeface="Arial" panose="020B0604020202020204" pitchFamily="34" charset="0"/>
              <a:ea typeface="Arial" panose="020B0604020202020204" pitchFamily="34" charset="0"/>
            </a:endParaRPr>
          </a:p>
          <a:p>
            <a:endParaRPr lang="nl-NL" dirty="0"/>
          </a:p>
        </p:txBody>
      </p:sp>
      <p:sp>
        <p:nvSpPr>
          <p:cNvPr id="4" name="Tijdelijke aanduiding voor dianummer 3"/>
          <p:cNvSpPr>
            <a:spLocks noGrp="1"/>
          </p:cNvSpPr>
          <p:nvPr>
            <p:ph type="sldNum" sz="quarter" idx="5"/>
          </p:nvPr>
        </p:nvSpPr>
        <p:spPr/>
        <p:txBody>
          <a:bodyPr/>
          <a:lstStyle/>
          <a:p>
            <a:fld id="{409E9E34-9FC9-A64F-9202-E2AC22517B52}" type="slidenum">
              <a:rPr lang="nl-NL" smtClean="0"/>
              <a:t>2</a:t>
            </a:fld>
            <a:endParaRPr lang="nl-NL"/>
          </a:p>
        </p:txBody>
      </p:sp>
    </p:spTree>
    <p:extLst>
      <p:ext uri="{BB962C8B-B14F-4D97-AF65-F5344CB8AC3E}">
        <p14:creationId xmlns:p14="http://schemas.microsoft.com/office/powerpoint/2010/main" val="3251202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lnSpc>
                <a:spcPct val="107000"/>
              </a:lnSpc>
              <a:spcAft>
                <a:spcPts val="800"/>
              </a:spcAft>
              <a:buNone/>
            </a:pPr>
            <a:r>
              <a:rPr lang="nl-NL" sz="1800" b="1" dirty="0">
                <a:solidFill>
                  <a:srgbClr val="000000"/>
                </a:solidFill>
                <a:effectLst/>
                <a:latin typeface="Calibri" panose="020F0502020204030204" pitchFamily="34" charset="0"/>
                <a:ea typeface="Calibri" panose="020F0502020204030204" pitchFamily="34" charset="0"/>
              </a:rPr>
              <a:t>Neem de afspraken door met de groep.</a:t>
            </a:r>
            <a:endParaRPr lang="nl-NL" sz="1800" b="1" i="1" dirty="0">
              <a:effectLst/>
              <a:latin typeface="Calibri" panose="020F0502020204030204" pitchFamily="34" charset="0"/>
              <a:ea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3</a:t>
            </a:fld>
            <a:endParaRPr lang="nl-NL"/>
          </a:p>
        </p:txBody>
      </p:sp>
    </p:spTree>
    <p:extLst>
      <p:ext uri="{BB962C8B-B14F-4D97-AF65-F5344CB8AC3E}">
        <p14:creationId xmlns:p14="http://schemas.microsoft.com/office/powerpoint/2010/main" val="7554104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i="0" dirty="0">
                <a:latin typeface="+mn-lt"/>
              </a:rPr>
              <a:t>Speel de animatie eergerelateerd geweld af. </a:t>
            </a:r>
          </a:p>
          <a:p>
            <a:endParaRPr lang="nl-NL" sz="1200" i="0" dirty="0">
              <a:latin typeface="+mn-lt"/>
            </a:endParaRPr>
          </a:p>
          <a:p>
            <a:pPr algn="just">
              <a:lnSpc>
                <a:spcPct val="107000"/>
              </a:lnSpc>
              <a:spcAft>
                <a:spcPts val="800"/>
              </a:spcAft>
            </a:pPr>
            <a:r>
              <a:rPr lang="nl-NL" sz="1200" b="1" i="0" dirty="0">
                <a:solidFill>
                  <a:srgbClr val="000000"/>
                </a:solidFill>
                <a:effectLst/>
                <a:latin typeface="+mn-lt"/>
                <a:ea typeface="Calibri" panose="020F0502020204030204" pitchFamily="34" charset="0"/>
              </a:rPr>
              <a:t>Algemene vragen:</a:t>
            </a:r>
            <a:endParaRPr lang="nl-NL" sz="1200" i="0" dirty="0">
              <a:effectLst/>
              <a:latin typeface="+mn-lt"/>
              <a:ea typeface="Calibri" panose="020F0502020204030204" pitchFamily="34" charset="0"/>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mn-lt"/>
                <a:ea typeface="Noto Sans Symbols"/>
                <a:cs typeface="Noto Sans Symbols"/>
              </a:rPr>
              <a:t>Wat heb je gezien? Wat gebeurt er volgens jou? </a:t>
            </a:r>
            <a:endParaRPr lang="nl-NL" sz="1200" i="1" dirty="0">
              <a:effectLst/>
              <a:latin typeface="+mn-lt"/>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mn-lt"/>
                <a:ea typeface="Noto Sans Symbols"/>
                <a:cs typeface="Noto Sans Symbols"/>
              </a:rPr>
              <a:t>Om welke soort eer gaat het in de animatie? </a:t>
            </a:r>
            <a:endParaRPr lang="nl-NL" sz="1200" i="1" dirty="0">
              <a:effectLst/>
              <a:latin typeface="+mn-lt"/>
              <a:ea typeface="Noto Sans Symbols"/>
              <a:cs typeface="Noto Sans Symbols"/>
            </a:endParaRPr>
          </a:p>
          <a:p>
            <a:pPr algn="just">
              <a:lnSpc>
                <a:spcPct val="107000"/>
              </a:lnSpc>
              <a:spcAft>
                <a:spcPts val="800"/>
              </a:spcAft>
            </a:pPr>
            <a:r>
              <a:rPr lang="nl-NL" sz="1200" i="1" dirty="0">
                <a:solidFill>
                  <a:srgbClr val="000000"/>
                </a:solidFill>
                <a:effectLst/>
                <a:latin typeface="+mn-lt"/>
                <a:ea typeface="Calibri" panose="020F0502020204030204" pitchFamily="34" charset="0"/>
              </a:rPr>
              <a:t> </a:t>
            </a:r>
            <a:endParaRPr lang="nl-NL" sz="1200" i="1" dirty="0">
              <a:effectLst/>
              <a:latin typeface="+mn-lt"/>
              <a:ea typeface="Calibri" panose="020F0502020204030204" pitchFamily="34" charset="0"/>
            </a:endParaRPr>
          </a:p>
          <a:p>
            <a:pPr algn="just">
              <a:lnSpc>
                <a:spcPct val="107000"/>
              </a:lnSpc>
              <a:spcAft>
                <a:spcPts val="800"/>
              </a:spcAft>
            </a:pPr>
            <a:r>
              <a:rPr lang="nl-NL" sz="1200" b="1" i="0" dirty="0">
                <a:solidFill>
                  <a:srgbClr val="000000"/>
                </a:solidFill>
                <a:effectLst/>
                <a:latin typeface="+mn-lt"/>
                <a:ea typeface="Calibri" panose="020F0502020204030204" pitchFamily="34" charset="0"/>
              </a:rPr>
              <a:t>Verdiepende vragen:</a:t>
            </a:r>
            <a:endParaRPr lang="nl-NL" sz="1200" i="0" dirty="0">
              <a:effectLst/>
              <a:latin typeface="+mn-lt"/>
              <a:ea typeface="Calibri" panose="020F0502020204030204" pitchFamily="34" charset="0"/>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mn-lt"/>
                <a:ea typeface="Noto Sans Symbols"/>
                <a:cs typeface="Noto Sans Symbols"/>
              </a:rPr>
              <a:t>Wat vind je van wat je zag? Wat vind je van het gedrag van de ‘personen’ in de animatie? </a:t>
            </a:r>
            <a:endParaRPr lang="nl-NL" sz="1200" i="1" dirty="0">
              <a:effectLst/>
              <a:latin typeface="+mn-lt"/>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mn-lt"/>
                <a:ea typeface="Noto Sans Symbols"/>
                <a:cs typeface="Noto Sans Symbols"/>
              </a:rPr>
              <a:t>Wat zou je doen als je dit z</a:t>
            </a:r>
            <a:r>
              <a:rPr lang="nl-NL" sz="1200" i="1" dirty="0">
                <a:effectLst/>
                <a:latin typeface="+mn-lt"/>
                <a:ea typeface="Noto Sans Symbols"/>
                <a:cs typeface="Noto Sans Symbols"/>
              </a:rPr>
              <a:t>iet</a:t>
            </a:r>
            <a:r>
              <a:rPr lang="nl-NL" sz="1200" i="1" dirty="0">
                <a:solidFill>
                  <a:srgbClr val="000000"/>
                </a:solidFill>
                <a:effectLst/>
                <a:latin typeface="+mn-lt"/>
                <a:ea typeface="Noto Sans Symbols"/>
                <a:cs typeface="Noto Sans Symbols"/>
              </a:rPr>
              <a:t> gebeuren?</a:t>
            </a:r>
            <a:endParaRPr lang="nl-NL" sz="1200" i="1" dirty="0">
              <a:effectLst/>
              <a:latin typeface="+mn-lt"/>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mn-lt"/>
                <a:ea typeface="Noto Sans Symbols"/>
                <a:cs typeface="Noto Sans Symbols"/>
              </a:rPr>
              <a:t>K</a:t>
            </a:r>
            <a:r>
              <a:rPr lang="nl-NL" sz="1200" i="1" dirty="0">
                <a:effectLst/>
                <a:latin typeface="+mn-lt"/>
                <a:ea typeface="Noto Sans Symbols"/>
                <a:cs typeface="Noto Sans Symbols"/>
              </a:rPr>
              <a:t>u</a:t>
            </a:r>
            <a:r>
              <a:rPr lang="nl-NL" sz="1200" i="1" dirty="0">
                <a:solidFill>
                  <a:srgbClr val="000000"/>
                </a:solidFill>
                <a:effectLst/>
                <a:latin typeface="+mn-lt"/>
                <a:ea typeface="Noto Sans Symbols"/>
                <a:cs typeface="Noto Sans Symbols"/>
              </a:rPr>
              <a:t>n je nog meer voorbeelden geven van eergerelateerd geweld?</a:t>
            </a:r>
            <a:endParaRPr lang="nl-NL" sz="1200" i="1" dirty="0">
              <a:effectLst/>
              <a:latin typeface="+mn-lt"/>
              <a:ea typeface="Noto Sans Symbols"/>
              <a:cs typeface="Noto Sans Symbols"/>
            </a:endParaRPr>
          </a:p>
          <a:p>
            <a:pPr marL="0" lvl="0" indent="0" algn="just">
              <a:lnSpc>
                <a:spcPct val="107000"/>
              </a:lnSpc>
              <a:spcAft>
                <a:spcPts val="800"/>
              </a:spcAft>
              <a:buFont typeface="Courier New" panose="02070309020205020404" pitchFamily="49" charset="0"/>
              <a:buNone/>
            </a:pPr>
            <a:r>
              <a:rPr lang="nl-NL" sz="1200" i="1" dirty="0">
                <a:solidFill>
                  <a:srgbClr val="000000"/>
                </a:solidFill>
                <a:effectLst/>
                <a:latin typeface="+mn-lt"/>
                <a:ea typeface="Courier New" panose="02070309020205020404" pitchFamily="49" charset="0"/>
                <a:cs typeface="Courier New" panose="02070309020205020404" pitchFamily="49" charset="0"/>
              </a:rPr>
              <a:t>	- Een meisje wordt geslagen omdat ze is weggelopen. </a:t>
            </a:r>
            <a:endParaRPr lang="nl-NL" sz="1200" i="1" dirty="0">
              <a:solidFill>
                <a:schemeClr val="tx1"/>
              </a:solidFill>
              <a:effectLst/>
              <a:latin typeface="+mn-lt"/>
              <a:ea typeface="Courier New" panose="02070309020205020404" pitchFamily="49" charset="0"/>
              <a:cs typeface="Courier New" panose="02070309020205020404" pitchFamily="49" charset="0"/>
            </a:endParaRPr>
          </a:p>
          <a:p>
            <a:pPr marL="0" lvl="0" indent="0" algn="just">
              <a:lnSpc>
                <a:spcPct val="107000"/>
              </a:lnSpc>
              <a:spcAft>
                <a:spcPts val="800"/>
              </a:spcAft>
              <a:buFont typeface="Courier New" panose="02070309020205020404" pitchFamily="49" charset="0"/>
              <a:buNone/>
            </a:pPr>
            <a:r>
              <a:rPr lang="nl-NL" sz="1200" i="1" dirty="0">
                <a:solidFill>
                  <a:schemeClr val="tx1"/>
                </a:solidFill>
                <a:effectLst/>
                <a:latin typeface="+mn-lt"/>
                <a:ea typeface="Courier New" panose="02070309020205020404" pitchFamily="49" charset="0"/>
                <a:cs typeface="Courier New" panose="02070309020205020404" pitchFamily="49" charset="0"/>
              </a:rPr>
              <a:t>	- </a:t>
            </a:r>
            <a:r>
              <a:rPr lang="nl-NL" sz="1200" i="1" dirty="0">
                <a:solidFill>
                  <a:srgbClr val="000000"/>
                </a:solidFill>
                <a:effectLst/>
                <a:latin typeface="+mn-lt"/>
                <a:ea typeface="Courier New" panose="02070309020205020404" pitchFamily="49" charset="0"/>
                <a:cs typeface="Courier New" panose="02070309020205020404" pitchFamily="49" charset="0"/>
              </a:rPr>
              <a:t>De man pakt de kinderen af van de vrouw,</a:t>
            </a:r>
            <a:r>
              <a:rPr lang="nl-NL" sz="1200" i="1" dirty="0">
                <a:effectLst/>
                <a:latin typeface="+mn-lt"/>
                <a:ea typeface="Courier New" panose="02070309020205020404" pitchFamily="49" charset="0"/>
                <a:cs typeface="Courier New" panose="02070309020205020404" pitchFamily="49" charset="0"/>
              </a:rPr>
              <a:t> </a:t>
            </a:r>
            <a:r>
              <a:rPr lang="nl-NL" sz="1200" i="1" dirty="0">
                <a:solidFill>
                  <a:srgbClr val="000000"/>
                </a:solidFill>
                <a:effectLst/>
                <a:latin typeface="+mn-lt"/>
                <a:ea typeface="Courier New" panose="02070309020205020404" pitchFamily="49" charset="0"/>
                <a:cs typeface="Courier New" panose="02070309020205020404" pitchFamily="49" charset="0"/>
              </a:rPr>
              <a:t>omdat ze wil</a:t>
            </a:r>
            <a:r>
              <a:rPr lang="nl-NL" sz="1200" i="1" dirty="0">
                <a:effectLst/>
                <a:latin typeface="+mn-lt"/>
                <a:ea typeface="Courier New" panose="02070309020205020404" pitchFamily="49" charset="0"/>
                <a:cs typeface="Courier New" panose="02070309020205020404" pitchFamily="49" charset="0"/>
              </a:rPr>
              <a:t> </a:t>
            </a:r>
            <a:r>
              <a:rPr lang="nl-NL" sz="1200" i="1" dirty="0">
                <a:solidFill>
                  <a:srgbClr val="000000"/>
                </a:solidFill>
                <a:effectLst/>
                <a:latin typeface="+mn-lt"/>
                <a:ea typeface="Courier New" panose="02070309020205020404" pitchFamily="49" charset="0"/>
                <a:cs typeface="Courier New" panose="02070309020205020404" pitchFamily="49" charset="0"/>
              </a:rPr>
              <a:t>scheiden.</a:t>
            </a:r>
            <a:endParaRPr lang="nl-NL" sz="1200" i="1" dirty="0">
              <a:solidFill>
                <a:schemeClr val="tx1"/>
              </a:solidFill>
              <a:effectLst/>
              <a:latin typeface="+mn-lt"/>
              <a:ea typeface="Courier New" panose="02070309020205020404" pitchFamily="49" charset="0"/>
              <a:cs typeface="Courier New" panose="02070309020205020404" pitchFamily="49" charset="0"/>
            </a:endParaRPr>
          </a:p>
          <a:p>
            <a:pPr marL="0" lvl="0" indent="0" algn="just">
              <a:lnSpc>
                <a:spcPct val="107000"/>
              </a:lnSpc>
              <a:spcAft>
                <a:spcPts val="800"/>
              </a:spcAft>
              <a:buFont typeface="Courier New" panose="02070309020205020404" pitchFamily="49" charset="0"/>
              <a:buNone/>
            </a:pPr>
            <a:r>
              <a:rPr lang="nl-NL" sz="1200" i="1" dirty="0">
                <a:solidFill>
                  <a:schemeClr val="tx1"/>
                </a:solidFill>
                <a:effectLst/>
                <a:latin typeface="+mn-lt"/>
                <a:ea typeface="Courier New" panose="02070309020205020404" pitchFamily="49" charset="0"/>
                <a:cs typeface="Courier New" panose="02070309020205020404" pitchFamily="49" charset="0"/>
              </a:rPr>
              <a:t>	- </a:t>
            </a:r>
            <a:r>
              <a:rPr lang="nl-NL" sz="1200" i="1" dirty="0">
                <a:solidFill>
                  <a:srgbClr val="000000"/>
                </a:solidFill>
                <a:effectLst/>
                <a:latin typeface="+mn-lt"/>
                <a:ea typeface="Courier New" panose="02070309020205020404" pitchFamily="49" charset="0"/>
                <a:cs typeface="Courier New" panose="02070309020205020404" pitchFamily="49" charset="0"/>
              </a:rPr>
              <a:t>Ouders laten hun kind achter in het buitenland, omdat </a:t>
            </a:r>
            <a:r>
              <a:rPr lang="nl-NL" sz="1200" i="1" dirty="0">
                <a:effectLst/>
                <a:latin typeface="+mn-lt"/>
                <a:ea typeface="Courier New" panose="02070309020205020404" pitchFamily="49" charset="0"/>
                <a:cs typeface="Courier New" panose="02070309020205020404" pitchFamily="49" charset="0"/>
              </a:rPr>
              <a:t>het kind </a:t>
            </a:r>
            <a:r>
              <a:rPr lang="nl-NL" sz="1200" i="1" dirty="0">
                <a:solidFill>
                  <a:srgbClr val="000000"/>
                </a:solidFill>
                <a:effectLst/>
                <a:latin typeface="+mn-lt"/>
                <a:ea typeface="Courier New" panose="02070309020205020404" pitchFamily="49" charset="0"/>
                <a:cs typeface="Courier New" panose="02070309020205020404" pitchFamily="49" charset="0"/>
              </a:rPr>
              <a:t>verkeerde vrienden heeft.</a:t>
            </a:r>
            <a:endParaRPr lang="nl-NL" sz="1200" i="1" dirty="0">
              <a:solidFill>
                <a:schemeClr val="tx1"/>
              </a:solidFill>
              <a:effectLst/>
              <a:latin typeface="+mn-lt"/>
              <a:ea typeface="Courier New" panose="02070309020205020404" pitchFamily="49" charset="0"/>
              <a:cs typeface="Courier New" panose="02070309020205020404" pitchFamily="49" charset="0"/>
            </a:endParaRPr>
          </a:p>
          <a:p>
            <a:pPr marL="0" lvl="0" indent="0" algn="just">
              <a:lnSpc>
                <a:spcPct val="107000"/>
              </a:lnSpc>
              <a:spcAft>
                <a:spcPts val="800"/>
              </a:spcAft>
              <a:buFont typeface="Courier New" panose="02070309020205020404" pitchFamily="49" charset="0"/>
              <a:buNone/>
            </a:pPr>
            <a:r>
              <a:rPr lang="nl-NL" sz="1200" i="1" dirty="0">
                <a:solidFill>
                  <a:schemeClr val="tx1"/>
                </a:solidFill>
                <a:effectLst/>
                <a:latin typeface="+mn-lt"/>
                <a:ea typeface="Courier New" panose="02070309020205020404" pitchFamily="49" charset="0"/>
                <a:cs typeface="Courier New" panose="02070309020205020404" pitchFamily="49" charset="0"/>
              </a:rPr>
              <a:t>	- </a:t>
            </a:r>
            <a:r>
              <a:rPr lang="nl-NL" sz="1200" i="1" dirty="0">
                <a:solidFill>
                  <a:srgbClr val="000000"/>
                </a:solidFill>
                <a:effectLst/>
                <a:latin typeface="+mn-lt"/>
                <a:ea typeface="Courier New" panose="02070309020205020404" pitchFamily="49" charset="0"/>
                <a:cs typeface="Courier New" panose="02070309020205020404" pitchFamily="49" charset="0"/>
              </a:rPr>
              <a:t>Een homoseksuele jongen moet trouwen met een meisje.</a:t>
            </a:r>
          </a:p>
          <a:p>
            <a:pPr marL="0" lvl="0" indent="0" algn="just">
              <a:lnSpc>
                <a:spcPct val="107000"/>
              </a:lnSpc>
              <a:spcAft>
                <a:spcPts val="800"/>
              </a:spcAft>
              <a:buFont typeface="Courier New" panose="02070309020205020404" pitchFamily="49" charset="0"/>
              <a:buNone/>
            </a:pPr>
            <a:r>
              <a:rPr lang="nl-NL" sz="1200" i="1" dirty="0">
                <a:solidFill>
                  <a:srgbClr val="000000"/>
                </a:solidFill>
                <a:effectLst/>
                <a:latin typeface="+mn-lt"/>
                <a:cs typeface="Courier New" panose="02070309020205020404" pitchFamily="49" charset="0"/>
              </a:rPr>
              <a:t>	- </a:t>
            </a:r>
            <a:r>
              <a:rPr lang="nl-NL" sz="1200" i="1" dirty="0">
                <a:latin typeface="+mn-lt"/>
              </a:rPr>
              <a:t>Een jongen vermoordt zijn zusje, omdat ze seks voor het huwelijk heeft.</a:t>
            </a:r>
            <a:endParaRPr lang="nl-NL" sz="1200" i="1" dirty="0">
              <a:effectLst/>
              <a:latin typeface="+mn-lt"/>
              <a:ea typeface="Courier New" panose="02070309020205020404" pitchFamily="49" charset="0"/>
              <a:cs typeface="Courier New" panose="02070309020205020404" pitchFamily="49" charset="0"/>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mn-lt"/>
                <a:ea typeface="Noto Sans Symbols"/>
                <a:cs typeface="Noto Sans Symbols"/>
              </a:rPr>
              <a:t>Heb je in de animatie iets gezien of gehoord waar je het niet mee eens bent? Zo ja, waarom ben je het er niet mee eens?</a:t>
            </a:r>
            <a:endParaRPr lang="nl-NL" sz="1200" i="1" dirty="0">
              <a:effectLst/>
              <a:latin typeface="+mn-lt"/>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mn-lt"/>
                <a:ea typeface="Noto Sans Symbols"/>
                <a:cs typeface="Noto Sans Symbols"/>
              </a:rPr>
              <a:t>Wat </a:t>
            </a:r>
            <a:r>
              <a:rPr lang="nl-NL" sz="1200" i="1" dirty="0">
                <a:effectLst/>
                <a:latin typeface="+mn-lt"/>
                <a:ea typeface="Noto Sans Symbols"/>
                <a:cs typeface="Noto Sans Symbols"/>
              </a:rPr>
              <a:t>betekent</a:t>
            </a:r>
            <a:r>
              <a:rPr lang="nl-NL" sz="1200" i="1" dirty="0">
                <a:solidFill>
                  <a:srgbClr val="000000"/>
                </a:solidFill>
                <a:effectLst/>
                <a:latin typeface="+mn-lt"/>
                <a:ea typeface="Noto Sans Symbols"/>
                <a:cs typeface="Noto Sans Symbols"/>
              </a:rPr>
              <a:t> eer voor jou? Wat is er positief/</a:t>
            </a:r>
            <a:r>
              <a:rPr lang="nl-NL" sz="1200" i="1" dirty="0">
                <a:effectLst/>
                <a:latin typeface="+mn-lt"/>
                <a:ea typeface="Noto Sans Symbols"/>
                <a:cs typeface="Noto Sans Symbols"/>
              </a:rPr>
              <a:t>negatief</a:t>
            </a:r>
            <a:r>
              <a:rPr lang="nl-NL" sz="1200" i="1" dirty="0">
                <a:solidFill>
                  <a:srgbClr val="000000"/>
                </a:solidFill>
                <a:effectLst/>
                <a:latin typeface="+mn-lt"/>
                <a:ea typeface="Noto Sans Symbols"/>
                <a:cs typeface="Noto Sans Symbols"/>
              </a:rPr>
              <a:t> aan eer volgens jou</a:t>
            </a:r>
            <a:r>
              <a:rPr lang="nl-NL" sz="1200" i="1" dirty="0">
                <a:effectLst/>
                <a:latin typeface="+mn-lt"/>
                <a:ea typeface="Noto Sans Symbols"/>
                <a:cs typeface="Noto Sans Symbols"/>
              </a:rPr>
              <a:t>?</a:t>
            </a:r>
            <a:r>
              <a:rPr lang="nl-NL" sz="1200" i="1" dirty="0">
                <a:solidFill>
                  <a:srgbClr val="000000"/>
                </a:solidFill>
                <a:effectLst/>
                <a:latin typeface="+mn-lt"/>
                <a:ea typeface="Noto Sans Symbols"/>
                <a:cs typeface="Noto Sans Symbols"/>
              </a:rPr>
              <a:t> </a:t>
            </a:r>
            <a:endParaRPr lang="nl-NL" sz="1200" i="1" dirty="0">
              <a:effectLst/>
              <a:latin typeface="+mn-lt"/>
              <a:ea typeface="Noto Sans Symbols"/>
              <a:cs typeface="Noto Sans Symbols"/>
            </a:endParaRPr>
          </a:p>
          <a:p>
            <a:pPr marL="342900" lvl="0" indent="-342900" algn="just">
              <a:lnSpc>
                <a:spcPct val="107000"/>
              </a:lnSpc>
              <a:spcAft>
                <a:spcPts val="800"/>
              </a:spcAft>
              <a:buFont typeface="Arial" panose="020B0604020202020204" pitchFamily="34" charset="0"/>
              <a:buChar char="●"/>
            </a:pPr>
            <a:r>
              <a:rPr lang="nl-NL" sz="1200" i="1" dirty="0">
                <a:solidFill>
                  <a:srgbClr val="000000"/>
                </a:solidFill>
                <a:effectLst/>
                <a:latin typeface="+mn-lt"/>
                <a:ea typeface="Noto Sans Symbols"/>
                <a:cs typeface="Noto Sans Symbols"/>
              </a:rPr>
              <a:t>Ken je situaties </a:t>
            </a:r>
            <a:r>
              <a:rPr lang="nl-NL" sz="1200" i="1" dirty="0">
                <a:effectLst/>
                <a:latin typeface="+mn-lt"/>
                <a:ea typeface="Noto Sans Symbols"/>
                <a:cs typeface="Noto Sans Symbols"/>
              </a:rPr>
              <a:t>waarin</a:t>
            </a:r>
            <a:r>
              <a:rPr lang="nl-NL" sz="1200" i="1" dirty="0">
                <a:solidFill>
                  <a:srgbClr val="000000"/>
                </a:solidFill>
                <a:effectLst/>
                <a:latin typeface="+mn-lt"/>
                <a:ea typeface="Noto Sans Symbols"/>
                <a:cs typeface="Noto Sans Symbols"/>
              </a:rPr>
              <a:t> geweld werd gepleeg</a:t>
            </a:r>
            <a:r>
              <a:rPr lang="nl-NL" sz="1200" i="1" dirty="0">
                <a:effectLst/>
                <a:latin typeface="+mn-lt"/>
                <a:ea typeface="Noto Sans Symbols"/>
                <a:cs typeface="Noto Sans Symbols"/>
              </a:rPr>
              <a:t>d</a:t>
            </a:r>
            <a:r>
              <a:rPr lang="nl-NL" sz="1200" i="1" dirty="0">
                <a:solidFill>
                  <a:srgbClr val="000000"/>
                </a:solidFill>
                <a:effectLst/>
                <a:latin typeface="+mn-lt"/>
                <a:ea typeface="Noto Sans Symbols"/>
                <a:cs typeface="Noto Sans Symbols"/>
              </a:rPr>
              <a:t> vanwege de eer? Wat gebeurde er? </a:t>
            </a:r>
            <a:endParaRPr lang="nl-NL" sz="1200" i="1" dirty="0">
              <a:effectLst/>
              <a:latin typeface="+mn-lt"/>
              <a:ea typeface="Noto Sans Symbols"/>
              <a:cs typeface="Noto Sans Symbols"/>
            </a:endParaRPr>
          </a:p>
          <a:p>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4</a:t>
            </a:fld>
            <a:endParaRPr lang="nl-NL"/>
          </a:p>
        </p:txBody>
      </p:sp>
    </p:spTree>
    <p:extLst>
      <p:ext uri="{BB962C8B-B14F-4D97-AF65-F5344CB8AC3E}">
        <p14:creationId xmlns:p14="http://schemas.microsoft.com/office/powerpoint/2010/main" val="1391861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i="0" u="none" dirty="0">
                <a:solidFill>
                  <a:srgbClr val="000000"/>
                </a:solidFill>
                <a:effectLst/>
                <a:latin typeface="Calibri" panose="020F0502020204030204" pitchFamily="34" charset="0"/>
                <a:ea typeface="Calibri" panose="020F0502020204030204" pitchFamily="34" charset="0"/>
              </a:rPr>
              <a:t>Bespreek klassikaal het citaat. Wat raden </a:t>
            </a:r>
            <a:r>
              <a:rPr lang="nl-NL" sz="1200" i="0" u="none">
                <a:solidFill>
                  <a:srgbClr val="000000"/>
                </a:solidFill>
                <a:effectLst/>
                <a:latin typeface="Calibri" panose="020F0502020204030204" pitchFamily="34" charset="0"/>
                <a:ea typeface="Calibri" panose="020F0502020204030204" pitchFamily="34" charset="0"/>
              </a:rPr>
              <a:t>ze Sana </a:t>
            </a:r>
            <a:r>
              <a:rPr lang="nl-NL" sz="1200" i="0" u="none" dirty="0">
                <a:solidFill>
                  <a:srgbClr val="000000"/>
                </a:solidFill>
                <a:effectLst/>
                <a:latin typeface="Calibri" panose="020F0502020204030204" pitchFamily="34" charset="0"/>
                <a:ea typeface="Calibri" panose="020F0502020204030204" pitchFamily="34" charset="0"/>
              </a:rPr>
              <a:t>aan? </a:t>
            </a:r>
            <a:endParaRPr lang="nl-NL" i="0" dirty="0"/>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80385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gt;"/>
              <a:tabLst/>
              <a:defRPr/>
            </a:pPr>
            <a:r>
              <a:rPr lang="nl-NL" sz="1200" b="1" i="0" u="none" dirty="0">
                <a:effectLst/>
                <a:latin typeface="+mn-lt"/>
                <a:ea typeface="Calibri" panose="020F0502020204030204" pitchFamily="34" charset="0"/>
              </a:rPr>
              <a:t>Je hebt recht op vrijheid en veiligheid: </a:t>
            </a:r>
            <a:r>
              <a:rPr lang="nl-NL" sz="1200" i="1" u="none" dirty="0">
                <a:effectLst/>
                <a:latin typeface="+mn-lt"/>
                <a:ea typeface="Calibri" panose="020F0502020204030204" pitchFamily="34" charset="0"/>
              </a:rPr>
              <a:t>Benadruk dat deze rechten voor iedereen gelden. Ook voor asielzoekers en mensen zonder wettig verblijf. </a:t>
            </a:r>
            <a:endParaRPr lang="nl-NL" sz="1200" b="1" i="1" u="none" dirty="0">
              <a:solidFill>
                <a:srgbClr val="000000"/>
              </a:solidFill>
              <a:effectLst/>
              <a:latin typeface="+mn-lt"/>
              <a:ea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gt;"/>
              <a:tabLst/>
              <a:defRPr/>
            </a:pPr>
            <a:r>
              <a:rPr lang="nl-NL" sz="1200" b="1" i="0" u="none" dirty="0">
                <a:solidFill>
                  <a:srgbClr val="000000"/>
                </a:solidFill>
                <a:effectLst/>
                <a:latin typeface="+mn-lt"/>
                <a:ea typeface="Calibri" panose="020F0502020204030204" pitchFamily="34" charset="0"/>
              </a:rPr>
              <a:t>Eergerelateerd geweld is strafbaar: </a:t>
            </a:r>
            <a:r>
              <a:rPr lang="nl-NL" sz="1200" i="1" u="none" dirty="0">
                <a:solidFill>
                  <a:srgbClr val="000000"/>
                </a:solidFill>
                <a:effectLst/>
                <a:latin typeface="+mn-lt"/>
                <a:ea typeface="Calibri" panose="020F0502020204030204" pitchFamily="34" charset="0"/>
              </a:rPr>
              <a:t>Slachtoffers kunnen aangifte doen bij de politie. Wat voor straf de dader krijgt, ligt aan het soort geweld. De politie helpt ook als er nog geen geweld is gebruikt. Voorbeeld: Een meisje heeft een naaktfoto naar haar vriendje verstuurd. Hij heeft deze foto aan zijn vrienden laten zien. Het meisje is bang dat haar familie erachter komt. Ze gaat naar de politie en vraagt om hulp.</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gt;"/>
              <a:tabLst/>
              <a:defRPr/>
            </a:pPr>
            <a:r>
              <a:rPr lang="nl-NL" sz="1200" b="1" i="0" u="none" dirty="0">
                <a:latin typeface="+mn-lt"/>
              </a:rPr>
              <a:t>Zelfstandige verblijfsvergunning en geweld</a:t>
            </a:r>
            <a:r>
              <a:rPr lang="nl-NL" sz="1200" b="1" i="0" u="none" dirty="0">
                <a:solidFill>
                  <a:srgbClr val="000000"/>
                </a:solidFill>
                <a:effectLst/>
                <a:latin typeface="+mn-lt"/>
                <a:ea typeface="Calibri" panose="020F0502020204030204" pitchFamily="34" charset="0"/>
              </a:rPr>
              <a:t>: </a:t>
            </a:r>
            <a:r>
              <a:rPr lang="nl-NL" sz="1200" i="1" u="none" dirty="0">
                <a:solidFill>
                  <a:srgbClr val="000000"/>
                </a:solidFill>
                <a:effectLst/>
                <a:latin typeface="+mn-lt"/>
                <a:ea typeface="Calibri" panose="020F0502020204030204" pitchFamily="34" charset="0"/>
              </a:rPr>
              <a:t>Nieuwkomers zijn soms onzeker over hun </a:t>
            </a:r>
            <a:r>
              <a:rPr lang="nl-NL" sz="1200" i="1" u="none" dirty="0">
                <a:effectLst/>
                <a:latin typeface="+mn-lt"/>
                <a:ea typeface="Calibri" panose="020F0502020204030204" pitchFamily="34" charset="0"/>
              </a:rPr>
              <a:t>verblijfsstatus</a:t>
            </a:r>
            <a:r>
              <a:rPr lang="nl-NL" sz="1200" i="1" u="none" dirty="0">
                <a:solidFill>
                  <a:srgbClr val="000000"/>
                </a:solidFill>
                <a:effectLst/>
                <a:latin typeface="+mn-lt"/>
                <a:ea typeface="Calibri" panose="020F0502020204030204" pitchFamily="34" charset="0"/>
              </a:rPr>
              <a:t>. Maak duidelijk dat een persoon die met geweld te maken heeft </a:t>
            </a:r>
            <a:r>
              <a:rPr lang="nl-NL" sz="1800" i="1" dirty="0">
                <a:effectLst/>
                <a:latin typeface="Calibri" panose="020F0502020204030204" pitchFamily="34" charset="0"/>
                <a:ea typeface="Calibri" panose="020F0502020204030204" pitchFamily="34" charset="0"/>
              </a:rPr>
              <a:t>een zelfstandige verblijfsvergunning kan aanvragen. Wel moet het geweld bewezen worden door foto´s of een aangifte. Als een persoon </a:t>
            </a:r>
            <a:r>
              <a:rPr lang="nl-NL" sz="1200" i="1" u="none" dirty="0">
                <a:effectLst/>
                <a:latin typeface="+mn-lt"/>
                <a:ea typeface="Calibri" panose="020F0502020204030204" pitchFamily="34" charset="0"/>
              </a:rPr>
              <a:t>bij de partner of ouders weggaat door het geweld, dan blijft de verblijfsvergunning maximaal 1 jaar geldig. Het slachtoffer moet zo snel mogelijk een eigen verblijfsvergunning aanvragen.</a:t>
            </a:r>
            <a:endParaRPr lang="nl-NL" sz="1200" b="0" i="1" u="none" dirty="0">
              <a:solidFill>
                <a:srgbClr val="000000"/>
              </a:solidFill>
              <a:effectLst/>
              <a:latin typeface="+mn-lt"/>
              <a:ea typeface="Calibri" panose="020F0502020204030204" pitchFamily="34" charset="0"/>
            </a:endParaRPr>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6</a:t>
            </a:fld>
            <a:endParaRPr lang="nl-NL"/>
          </a:p>
        </p:txBody>
      </p:sp>
    </p:spTree>
    <p:extLst>
      <p:ext uri="{BB962C8B-B14F-4D97-AF65-F5344CB8AC3E}">
        <p14:creationId xmlns:p14="http://schemas.microsoft.com/office/powerpoint/2010/main" val="16411399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Politie</a:t>
            </a:r>
            <a:r>
              <a:rPr lang="nl-NL" sz="1200" b="1" i="0" dirty="0">
                <a:solidFill>
                  <a:schemeClr val="tx1"/>
                </a:solidFill>
                <a:effectLst/>
                <a:latin typeface="Noto Sans Symbols"/>
                <a:ea typeface="Noto Sans Symbols"/>
                <a:cs typeface="Noto Sans Symbols"/>
              </a:rPr>
              <a:t>: </a:t>
            </a:r>
            <a:r>
              <a:rPr lang="nl-NL" sz="1200" i="1" dirty="0">
                <a:solidFill>
                  <a:srgbClr val="000000"/>
                </a:solidFill>
                <a:effectLst/>
                <a:latin typeface="Calibri" panose="020F0502020204030204" pitchFamily="34" charset="0"/>
                <a:ea typeface="Calibri" panose="020F0502020204030204" pitchFamily="34" charset="0"/>
              </a:rPr>
              <a:t>Bel 112 bij direct gevaar. Er zijn mensen die, vanwege ervaringen in het land van herkomst, bang zijn voor de politie. Probeer die angst weg te nemen. Leg het verschil uit tussen een aangifte en een melding. Als je aangifte doet verzoek je de politie om de verdachte strafrechtelijk te vervolgen. Niet iedereen wil dat. Het slachtoffer kan ook een melding doen. De politie kan dan hulp bieden door bijvoorbeeld te bemiddelen.</a:t>
            </a: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Praat met iemand die je vertrouwt</a:t>
            </a:r>
            <a:r>
              <a:rPr lang="nl-NL" sz="1200" b="1" i="0" dirty="0">
                <a:solidFill>
                  <a:schemeClr val="tx1"/>
                </a:solidFill>
                <a:effectLst/>
                <a:latin typeface="Noto Sans Symbols"/>
                <a:ea typeface="Noto Sans Symbols"/>
                <a:cs typeface="Noto Sans Symbols"/>
              </a:rPr>
              <a:t>: </a:t>
            </a:r>
            <a:r>
              <a:rPr lang="nl-NL" sz="1200" i="1" dirty="0">
                <a:solidFill>
                  <a:srgbClr val="000000"/>
                </a:solidFill>
                <a:effectLst/>
                <a:latin typeface="Calibri" panose="020F0502020204030204" pitchFamily="34" charset="0"/>
                <a:ea typeface="Calibri" panose="020F0502020204030204" pitchFamily="34" charset="0"/>
              </a:rPr>
              <a:t>Bijvoorbeeld een vriend(in), familielid, docent of dokter. De dokter kan gezondheidszorg bieden na geweld en als vertrouwenspersoon worden geraadpleegd. Benadruk dat huisartsen in Nederland beroepsgeheim hebben</a:t>
            </a:r>
            <a:r>
              <a:rPr lang="nl-NL" sz="1200" i="1" dirty="0">
                <a:effectLst/>
                <a:latin typeface="Calibri" panose="020F0502020204030204" pitchFamily="34" charset="0"/>
                <a:ea typeface="Calibri" panose="020F0502020204030204" pitchFamily="34" charset="0"/>
              </a:rPr>
              <a:t> en d</a:t>
            </a:r>
            <a:r>
              <a:rPr lang="nl-NL" sz="1200" i="1" dirty="0">
                <a:solidFill>
                  <a:srgbClr val="000000"/>
                </a:solidFill>
                <a:effectLst/>
                <a:latin typeface="Calibri" panose="020F0502020204030204" pitchFamily="34" charset="0"/>
                <a:ea typeface="Calibri" panose="020F0502020204030204" pitchFamily="34" charset="0"/>
              </a:rPr>
              <a:t>at niemand aanwezig mag zijn bij een behandeling of een onderzoek. </a:t>
            </a:r>
            <a:r>
              <a:rPr lang="nl-NL" sz="1200" i="1" dirty="0">
                <a:effectLst/>
                <a:latin typeface="Calibri" panose="020F0502020204030204" pitchFamily="34" charset="0"/>
                <a:ea typeface="Calibri" panose="020F0502020204030204" pitchFamily="34" charset="0"/>
              </a:rPr>
              <a:t>D</a:t>
            </a:r>
            <a:r>
              <a:rPr lang="nl-NL" sz="1200" i="1" dirty="0">
                <a:solidFill>
                  <a:srgbClr val="000000"/>
                </a:solidFill>
                <a:effectLst/>
                <a:latin typeface="Calibri" panose="020F0502020204030204" pitchFamily="34" charset="0"/>
                <a:ea typeface="Calibri" panose="020F0502020204030204" pitchFamily="34" charset="0"/>
              </a:rPr>
              <a:t>e huisarts kan doorverwijzen naar andere zorg- en hulpverleners.</a:t>
            </a:r>
          </a:p>
          <a:p>
            <a:pPr marL="171450" lvl="0" indent="-171450" algn="just">
              <a:lnSpc>
                <a:spcPct val="107000"/>
              </a:lnSpc>
              <a:spcAft>
                <a:spcPts val="800"/>
              </a:spcAft>
              <a:buFontTx/>
              <a:buChar char="&gt;"/>
            </a:pPr>
            <a:r>
              <a:rPr lang="nl-NL" sz="1200" b="1" dirty="0">
                <a:solidFill>
                  <a:srgbClr val="000000"/>
                </a:solidFill>
                <a:effectLst/>
                <a:latin typeface="Noto Sans Symbols"/>
                <a:ea typeface="Noto Sans Symbols"/>
                <a:cs typeface="Noto Sans Symbols"/>
              </a:rPr>
              <a:t>Vraag om hulp: </a:t>
            </a:r>
            <a:r>
              <a:rPr lang="nl-NL" sz="1200" i="1" dirty="0">
                <a:solidFill>
                  <a:srgbClr val="000000"/>
                </a:solidFill>
                <a:effectLst/>
                <a:latin typeface="Calibri" panose="020F0502020204030204" pitchFamily="34" charset="0"/>
                <a:ea typeface="Calibri" panose="020F0502020204030204" pitchFamily="34" charset="0"/>
              </a:rPr>
              <a:t>Sterk Huis, Fier en Veilig Thuis kunnen helpen en opvang regelen op een geheime locatie. Verwijs naar de gids ‘Beslis over je eigen leven’ voor meer informatie.</a:t>
            </a:r>
            <a:endParaRPr lang="nl-NL" dirty="0"/>
          </a:p>
        </p:txBody>
      </p:sp>
      <p:sp>
        <p:nvSpPr>
          <p:cNvPr id="4" name="Tijdelijke aanduiding voor dianummer 3"/>
          <p:cNvSpPr>
            <a:spLocks noGrp="1"/>
          </p:cNvSpPr>
          <p:nvPr>
            <p:ph type="sldNum" sz="quarter" idx="5"/>
          </p:nvPr>
        </p:nvSpPr>
        <p:spPr/>
        <p:txBody>
          <a:bodyPr/>
          <a:lstStyle/>
          <a:p>
            <a:fld id="{8CA6A5B6-F626-416C-A964-1E0BFE68AFF7}" type="slidenum">
              <a:rPr lang="nl-NL" smtClean="0"/>
              <a:t>7</a:t>
            </a:fld>
            <a:endParaRPr lang="nl-NL"/>
          </a:p>
        </p:txBody>
      </p:sp>
    </p:spTree>
    <p:extLst>
      <p:ext uri="{BB962C8B-B14F-4D97-AF65-F5344CB8AC3E}">
        <p14:creationId xmlns:p14="http://schemas.microsoft.com/office/powerpoint/2010/main" val="2884919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171450" lvl="0" indent="-171450" algn="just">
              <a:lnSpc>
                <a:spcPct val="107000"/>
              </a:lnSpc>
              <a:spcAft>
                <a:spcPts val="800"/>
              </a:spcAft>
              <a:buFont typeface="Calibri" panose="020F0502020204030204" pitchFamily="34" charset="0"/>
              <a:buChar char="&gt;"/>
            </a:pPr>
            <a:r>
              <a:rPr lang="nl-NL" sz="1200" b="0" i="1" dirty="0">
                <a:effectLst/>
                <a:latin typeface="Calibri" panose="020F0502020204030204" pitchFamily="34" charset="0"/>
                <a:ea typeface="Calibri" panose="020F0502020204030204" pitchFamily="34" charset="0"/>
              </a:rPr>
              <a:t>Geef de a</a:t>
            </a:r>
            <a:r>
              <a:rPr lang="nl-NL" sz="1200" b="0" i="1" dirty="0">
                <a:solidFill>
                  <a:srgbClr val="000000"/>
                </a:solidFill>
                <a:effectLst/>
                <a:latin typeface="Calibri" panose="020F0502020204030204" pitchFamily="34" charset="0"/>
                <a:ea typeface="Calibri" panose="020F0502020204030204" pitchFamily="34" charset="0"/>
              </a:rPr>
              <a:t>dviezen mee</a:t>
            </a:r>
            <a:r>
              <a:rPr lang="nl-NL" sz="1200" b="0" i="1" dirty="0">
                <a:effectLst/>
                <a:latin typeface="Calibri" panose="020F0502020204030204" pitchFamily="34" charset="0"/>
                <a:ea typeface="Calibri" panose="020F0502020204030204" pitchFamily="34" charset="0"/>
              </a:rPr>
              <a:t> aan de deelnemers.</a:t>
            </a:r>
          </a:p>
          <a:p>
            <a:pPr marL="171450" lvl="0" indent="-171450" algn="just">
              <a:lnSpc>
                <a:spcPct val="107000"/>
              </a:lnSpc>
              <a:spcAft>
                <a:spcPts val="800"/>
              </a:spcAft>
              <a:buFont typeface="Calibri" panose="020F0502020204030204" pitchFamily="34" charset="0"/>
              <a:buChar char="&gt;"/>
            </a:pPr>
            <a:r>
              <a:rPr lang="nl-NL" sz="1200" b="0" i="1" dirty="0">
                <a:solidFill>
                  <a:srgbClr val="000000"/>
                </a:solidFill>
                <a:effectLst/>
                <a:latin typeface="Calibri" panose="020F0502020204030204" pitchFamily="34" charset="0"/>
                <a:ea typeface="Calibri" panose="020F0502020204030204" pitchFamily="34" charset="0"/>
              </a:rPr>
              <a:t>Verwijs naar de gids ‘Beslis over je eigen l</a:t>
            </a:r>
            <a:r>
              <a:rPr lang="nl-NL" sz="1200" b="0" i="1" dirty="0">
                <a:effectLst/>
                <a:latin typeface="Calibri" panose="020F0502020204030204" pitchFamily="34" charset="0"/>
                <a:ea typeface="Calibri" panose="020F0502020204030204" pitchFamily="34" charset="0"/>
              </a:rPr>
              <a:t>even</a:t>
            </a:r>
            <a:r>
              <a:rPr lang="nl-NL" sz="1200" b="0" i="1" dirty="0">
                <a:solidFill>
                  <a:srgbClr val="000000"/>
                </a:solidFill>
                <a:effectLst/>
                <a:latin typeface="Calibri" panose="020F0502020204030204" pitchFamily="34" charset="0"/>
                <a:ea typeface="Calibri" panose="020F0502020204030204" pitchFamily="34" charset="0"/>
              </a:rPr>
              <a:t>’. Deel de gids uit als u deze in bezit heeft.</a:t>
            </a:r>
          </a:p>
          <a:p>
            <a:pPr marL="171450" lvl="0" indent="-171450" algn="just">
              <a:lnSpc>
                <a:spcPct val="107000"/>
              </a:lnSpc>
              <a:spcAft>
                <a:spcPts val="800"/>
              </a:spcAft>
              <a:buFont typeface="Calibri" panose="020F0502020204030204" pitchFamily="34" charset="0"/>
              <a:buChar char="&gt;"/>
            </a:pPr>
            <a:r>
              <a:rPr lang="nl-NL" sz="1200" b="0" i="1" dirty="0">
                <a:solidFill>
                  <a:srgbClr val="000000"/>
                </a:solidFill>
                <a:effectLst/>
                <a:highlight>
                  <a:srgbClr val="FFFF00"/>
                </a:highlight>
                <a:latin typeface="Calibri" panose="020F0502020204030204" pitchFamily="34" charset="0"/>
                <a:ea typeface="Calibri" panose="020F0502020204030204" pitchFamily="34" charset="0"/>
              </a:rPr>
              <a:t>Houd</a:t>
            </a:r>
            <a:r>
              <a:rPr lang="nl-NL" sz="1200" b="0" i="1" dirty="0">
                <a:solidFill>
                  <a:srgbClr val="000000"/>
                </a:solidFill>
                <a:effectLst/>
                <a:latin typeface="Calibri" panose="020F0502020204030204" pitchFamily="34" charset="0"/>
                <a:ea typeface="Calibri" panose="020F0502020204030204" pitchFamily="34" charset="0"/>
              </a:rPr>
              <a:t>, als er tijd over is, een kort rondje waarin deelnemers benoemen wat </a:t>
            </a:r>
            <a:r>
              <a:rPr lang="nl-NL" sz="1200" b="0" i="1" dirty="0">
                <a:effectLst/>
                <a:latin typeface="Calibri" panose="020F0502020204030204" pitchFamily="34" charset="0"/>
                <a:ea typeface="Calibri" panose="020F0502020204030204" pitchFamily="34" charset="0"/>
              </a:rPr>
              <a:t>ze</a:t>
            </a:r>
            <a:r>
              <a:rPr lang="nl-NL" sz="1200" b="0" i="1" dirty="0">
                <a:solidFill>
                  <a:srgbClr val="000000"/>
                </a:solidFill>
                <a:effectLst/>
                <a:latin typeface="Calibri" panose="020F0502020204030204" pitchFamily="34" charset="0"/>
                <a:ea typeface="Calibri" panose="020F0502020204030204" pitchFamily="34" charset="0"/>
              </a:rPr>
              <a:t> geleerd he</a:t>
            </a:r>
            <a:r>
              <a:rPr lang="nl-NL" sz="1200" b="0" i="1" dirty="0">
                <a:effectLst/>
                <a:latin typeface="Calibri" panose="020F0502020204030204" pitchFamily="34" charset="0"/>
                <a:ea typeface="Calibri" panose="020F0502020204030204" pitchFamily="34" charset="0"/>
              </a:rPr>
              <a:t>bben</a:t>
            </a:r>
            <a:r>
              <a:rPr lang="nl-NL" sz="1200" b="0" i="1" dirty="0">
                <a:solidFill>
                  <a:srgbClr val="000000"/>
                </a:solidFill>
                <a:effectLst/>
                <a:latin typeface="Calibri" panose="020F0502020204030204" pitchFamily="34" charset="0"/>
                <a:ea typeface="Calibri" panose="020F0502020204030204" pitchFamily="34" charset="0"/>
              </a:rPr>
              <a:t> en waarover </a:t>
            </a:r>
            <a:r>
              <a:rPr lang="nl-NL" sz="1200" b="0" i="1" dirty="0">
                <a:effectLst/>
                <a:latin typeface="Calibri" panose="020F0502020204030204" pitchFamily="34" charset="0"/>
                <a:ea typeface="Calibri" panose="020F0502020204030204" pitchFamily="34" charset="0"/>
              </a:rPr>
              <a:t>ze </a:t>
            </a:r>
            <a:r>
              <a:rPr lang="nl-NL" sz="1200" b="0" i="1" dirty="0">
                <a:solidFill>
                  <a:srgbClr val="000000"/>
                </a:solidFill>
                <a:effectLst/>
                <a:latin typeface="Calibri" panose="020F0502020204030204" pitchFamily="34" charset="0"/>
                <a:ea typeface="Calibri" panose="020F0502020204030204" pitchFamily="34" charset="0"/>
              </a:rPr>
              <a:t>gaa</a:t>
            </a:r>
            <a:r>
              <a:rPr lang="nl-NL" sz="1200" b="0" i="1" dirty="0">
                <a:effectLst/>
                <a:latin typeface="Calibri" panose="020F0502020204030204" pitchFamily="34" charset="0"/>
                <a:ea typeface="Calibri" panose="020F0502020204030204" pitchFamily="34" charset="0"/>
              </a:rPr>
              <a:t>n</a:t>
            </a:r>
            <a:r>
              <a:rPr lang="nl-NL" sz="1200" b="0" i="1" dirty="0">
                <a:solidFill>
                  <a:srgbClr val="000000"/>
                </a:solidFill>
                <a:effectLst/>
                <a:latin typeface="Calibri" panose="020F0502020204030204" pitchFamily="34" charset="0"/>
                <a:ea typeface="Calibri" panose="020F0502020204030204" pitchFamily="34" charset="0"/>
              </a:rPr>
              <a:t> nadenken.</a:t>
            </a:r>
            <a:endParaRPr lang="nl-NL" sz="1200" b="0" i="1" dirty="0">
              <a:effectLst/>
              <a:latin typeface="Calibri" panose="020F0502020204030204" pitchFamily="34" charset="0"/>
              <a:ea typeface="Calibri" panose="020F0502020204030204" pitchFamily="34" charset="0"/>
            </a:endParaRPr>
          </a:p>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6A5B6-F626-416C-A964-1E0BFE68AFF7}"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5737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5E671B-0693-A449-A847-AF31FFAA247E}"/>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FB8A2DD6-CD5F-3649-8C60-9EE43E5431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4581084B-6085-6B4D-B0A0-4045C2951F93}"/>
              </a:ext>
            </a:extLst>
          </p:cNvPr>
          <p:cNvSpPr>
            <a:spLocks noGrp="1"/>
          </p:cNvSpPr>
          <p:nvPr>
            <p:ph type="dt" sz="half" idx="10"/>
          </p:nvPr>
        </p:nvSpPr>
        <p:spPr/>
        <p:txBody>
          <a:bodyPr/>
          <a:lstStyle/>
          <a:p>
            <a:fld id="{02D67306-1B6E-5B41-931E-8A316A1E4323}"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4BDE14A1-2135-0347-9094-7DC3ABB437F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68C84AB-F53E-BD45-88FF-BB2660A41398}"/>
              </a:ext>
            </a:extLst>
          </p:cNvPr>
          <p:cNvSpPr>
            <a:spLocks noGrp="1"/>
          </p:cNvSpPr>
          <p:nvPr>
            <p:ph type="sldNum" sz="quarter" idx="12"/>
          </p:nvPr>
        </p:nvSpPr>
        <p:spPr/>
        <p:txBody>
          <a:bodyPr/>
          <a:lstStyle/>
          <a:p>
            <a:fld id="{B38110B8-5678-ED47-96EE-5AEEDF9EF028}" type="slidenum">
              <a:rPr lang="nl-NL" smtClean="0"/>
              <a:t>‹nr.›</a:t>
            </a:fld>
            <a:endParaRPr lang="nl-NL"/>
          </a:p>
        </p:txBody>
      </p:sp>
    </p:spTree>
    <p:extLst>
      <p:ext uri="{BB962C8B-B14F-4D97-AF65-F5344CB8AC3E}">
        <p14:creationId xmlns:p14="http://schemas.microsoft.com/office/powerpoint/2010/main" val="549886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F778CF-9613-8142-97CA-BD9A0839BC8E}"/>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D4DF79F1-96E9-4840-BBB9-CED01AC8A31E}"/>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8EBA541-66F6-1F43-9C90-2E037AEED45E}"/>
              </a:ext>
            </a:extLst>
          </p:cNvPr>
          <p:cNvSpPr>
            <a:spLocks noGrp="1"/>
          </p:cNvSpPr>
          <p:nvPr>
            <p:ph type="dt" sz="half" idx="10"/>
          </p:nvPr>
        </p:nvSpPr>
        <p:spPr/>
        <p:txBody>
          <a:bodyPr/>
          <a:lstStyle/>
          <a:p>
            <a:fld id="{02D67306-1B6E-5B41-931E-8A316A1E4323}"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AA6C42B5-419D-D74E-BC1E-EB442C78898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558AE14-944A-C944-A342-1BC29CE180B4}"/>
              </a:ext>
            </a:extLst>
          </p:cNvPr>
          <p:cNvSpPr>
            <a:spLocks noGrp="1"/>
          </p:cNvSpPr>
          <p:nvPr>
            <p:ph type="sldNum" sz="quarter" idx="12"/>
          </p:nvPr>
        </p:nvSpPr>
        <p:spPr/>
        <p:txBody>
          <a:bodyPr/>
          <a:lstStyle/>
          <a:p>
            <a:fld id="{B38110B8-5678-ED47-96EE-5AEEDF9EF028}" type="slidenum">
              <a:rPr lang="nl-NL" smtClean="0"/>
              <a:t>‹nr.›</a:t>
            </a:fld>
            <a:endParaRPr lang="nl-NL"/>
          </a:p>
        </p:txBody>
      </p:sp>
    </p:spTree>
    <p:extLst>
      <p:ext uri="{BB962C8B-B14F-4D97-AF65-F5344CB8AC3E}">
        <p14:creationId xmlns:p14="http://schemas.microsoft.com/office/powerpoint/2010/main" val="2196268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31C5BB94-093A-FE46-8F76-F5E1C3BC72D5}"/>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B60B43F1-807A-2344-AC11-B848B966FC0E}"/>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60C15FE8-A24C-1B49-938F-231241E4A238}"/>
              </a:ext>
            </a:extLst>
          </p:cNvPr>
          <p:cNvSpPr>
            <a:spLocks noGrp="1"/>
          </p:cNvSpPr>
          <p:nvPr>
            <p:ph type="dt" sz="half" idx="10"/>
          </p:nvPr>
        </p:nvSpPr>
        <p:spPr/>
        <p:txBody>
          <a:bodyPr/>
          <a:lstStyle/>
          <a:p>
            <a:fld id="{02D67306-1B6E-5B41-931E-8A316A1E4323}"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ED105F7A-8A1E-3548-8F72-A280A600545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6469476-8E33-6B40-B22E-07D9B1C00A33}"/>
              </a:ext>
            </a:extLst>
          </p:cNvPr>
          <p:cNvSpPr>
            <a:spLocks noGrp="1"/>
          </p:cNvSpPr>
          <p:nvPr>
            <p:ph type="sldNum" sz="quarter" idx="12"/>
          </p:nvPr>
        </p:nvSpPr>
        <p:spPr/>
        <p:txBody>
          <a:bodyPr/>
          <a:lstStyle/>
          <a:p>
            <a:fld id="{B38110B8-5678-ED47-96EE-5AEEDF9EF028}" type="slidenum">
              <a:rPr lang="nl-NL" smtClean="0"/>
              <a:t>‹nr.›</a:t>
            </a:fld>
            <a:endParaRPr lang="nl-NL"/>
          </a:p>
        </p:txBody>
      </p:sp>
    </p:spTree>
    <p:extLst>
      <p:ext uri="{BB962C8B-B14F-4D97-AF65-F5344CB8AC3E}">
        <p14:creationId xmlns:p14="http://schemas.microsoft.com/office/powerpoint/2010/main" val="19509903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12424069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eergerelateerd geweld film">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29D893C9-B769-E44F-AAC7-D4392562F3B4}"/>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23" name="bg object 22">
            <a:extLst>
              <a:ext uri="{FF2B5EF4-FFF2-40B4-BE49-F238E27FC236}">
                <a16:creationId xmlns:a16="http://schemas.microsoft.com/office/drawing/2014/main" id="{6511B9C0-1772-0148-A663-D9434756D5FF}"/>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25" name="Picture 24">
            <a:extLst>
              <a:ext uri="{FF2B5EF4-FFF2-40B4-BE49-F238E27FC236}">
                <a16:creationId xmlns:a16="http://schemas.microsoft.com/office/drawing/2014/main" id="{7194BE57-5ACA-C04A-AF94-CDD589AB6E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6" name="Titel 1">
            <a:extLst>
              <a:ext uri="{FF2B5EF4-FFF2-40B4-BE49-F238E27FC236}">
                <a16:creationId xmlns:a16="http://schemas.microsoft.com/office/drawing/2014/main" id="{4D4FA3D6-FAF7-754F-BB44-335398917924}"/>
              </a:ext>
            </a:extLst>
          </p:cNvPr>
          <p:cNvSpPr txBox="1">
            <a:spLocks/>
          </p:cNvSpPr>
          <p:nvPr userDrawn="1"/>
        </p:nvSpPr>
        <p:spPr>
          <a:xfrm>
            <a:off x="837691" y="160421"/>
            <a:ext cx="5595193" cy="471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ACD0"/>
                </a:solidFill>
                <a:latin typeface="+mn-lt"/>
                <a:ea typeface="+mj-ea"/>
                <a:cs typeface="+mj-cs"/>
              </a:defRPr>
            </a:lvl1pPr>
          </a:lstStyle>
          <a:p>
            <a:endParaRPr lang="nl-NL" sz="2400" dirty="0">
              <a:solidFill>
                <a:schemeClr val="bg1"/>
              </a:solidFill>
              <a:latin typeface="+mj-lt"/>
            </a:endParaRPr>
          </a:p>
        </p:txBody>
      </p:sp>
    </p:spTree>
    <p:extLst>
      <p:ext uri="{BB962C8B-B14F-4D97-AF65-F5344CB8AC3E}">
        <p14:creationId xmlns:p14="http://schemas.microsoft.com/office/powerpoint/2010/main" val="1403676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ergerelateerd geweld film">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29D893C9-B769-E44F-AAC7-D4392562F3B4}"/>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23" name="bg object 22">
            <a:extLst>
              <a:ext uri="{FF2B5EF4-FFF2-40B4-BE49-F238E27FC236}">
                <a16:creationId xmlns:a16="http://schemas.microsoft.com/office/drawing/2014/main" id="{6511B9C0-1772-0148-A663-D9434756D5FF}"/>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25" name="Picture 24">
            <a:extLst>
              <a:ext uri="{FF2B5EF4-FFF2-40B4-BE49-F238E27FC236}">
                <a16:creationId xmlns:a16="http://schemas.microsoft.com/office/drawing/2014/main" id="{7194BE57-5ACA-C04A-AF94-CDD589AB6E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6" name="Titel 1">
            <a:extLst>
              <a:ext uri="{FF2B5EF4-FFF2-40B4-BE49-F238E27FC236}">
                <a16:creationId xmlns:a16="http://schemas.microsoft.com/office/drawing/2014/main" id="{4D4FA3D6-FAF7-754F-BB44-335398917924}"/>
              </a:ext>
            </a:extLst>
          </p:cNvPr>
          <p:cNvSpPr txBox="1">
            <a:spLocks/>
          </p:cNvSpPr>
          <p:nvPr userDrawn="1"/>
        </p:nvSpPr>
        <p:spPr>
          <a:xfrm>
            <a:off x="837691" y="160421"/>
            <a:ext cx="5595193" cy="471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0ACD0"/>
                </a:solidFill>
                <a:latin typeface="+mn-lt"/>
                <a:ea typeface="+mj-ea"/>
                <a:cs typeface="+mj-cs"/>
              </a:defRPr>
            </a:lvl1pPr>
          </a:lstStyle>
          <a:p>
            <a:endParaRPr lang="nl-NL" sz="2400" dirty="0">
              <a:solidFill>
                <a:schemeClr val="bg1"/>
              </a:solidFill>
              <a:latin typeface="+mj-lt"/>
            </a:endParaRPr>
          </a:p>
        </p:txBody>
      </p:sp>
    </p:spTree>
    <p:extLst>
      <p:ext uri="{BB962C8B-B14F-4D97-AF65-F5344CB8AC3E}">
        <p14:creationId xmlns:p14="http://schemas.microsoft.com/office/powerpoint/2010/main" val="11428952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echten, wat kun je doe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2B1E230-F7AA-5C4B-BA1A-3B5EC2D5546D}"/>
              </a:ext>
            </a:extLst>
          </p:cNvPr>
          <p:cNvPicPr>
            <a:picLocks noChangeAspect="1"/>
          </p:cNvPicPr>
          <p:nvPr userDrawn="1"/>
        </p:nvPicPr>
        <p:blipFill>
          <a:blip r:embed="rId2"/>
          <a:stretch>
            <a:fillRect/>
          </a:stretch>
        </p:blipFill>
        <p:spPr>
          <a:xfrm>
            <a:off x="558291" y="699800"/>
            <a:ext cx="11074400" cy="5676900"/>
          </a:xfrm>
          <a:prstGeom prst="rect">
            <a:avLst/>
          </a:prstGeom>
        </p:spPr>
      </p:pic>
      <p:sp>
        <p:nvSpPr>
          <p:cNvPr id="9" name="bg object 22">
            <a:extLst>
              <a:ext uri="{FF2B5EF4-FFF2-40B4-BE49-F238E27FC236}">
                <a16:creationId xmlns:a16="http://schemas.microsoft.com/office/drawing/2014/main" id="{7C8C29BF-A6CE-354C-8136-AD2AE3639A48}"/>
              </a:ext>
            </a:extLst>
          </p:cNvPr>
          <p:cNvSpPr/>
          <p:nvPr userDrawn="1"/>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10" name="Picture 9">
            <a:extLst>
              <a:ext uri="{FF2B5EF4-FFF2-40B4-BE49-F238E27FC236}">
                <a16:creationId xmlns:a16="http://schemas.microsoft.com/office/drawing/2014/main" id="{94BF273F-031E-DE4A-B843-6C0AD9EF5DC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
        <p:nvSpPr>
          <p:cNvPr id="2" name="Titel 1">
            <a:extLst>
              <a:ext uri="{FF2B5EF4-FFF2-40B4-BE49-F238E27FC236}">
                <a16:creationId xmlns:a16="http://schemas.microsoft.com/office/drawing/2014/main" id="{26D69B93-9607-4683-A8A9-4164B20464FB}"/>
              </a:ext>
            </a:extLst>
          </p:cNvPr>
          <p:cNvSpPr>
            <a:spLocks noGrp="1"/>
          </p:cNvSpPr>
          <p:nvPr>
            <p:ph type="title"/>
          </p:nvPr>
        </p:nvSpPr>
        <p:spPr>
          <a:xfrm>
            <a:off x="677780" y="796053"/>
            <a:ext cx="10515600" cy="639216"/>
          </a:xfrm>
        </p:spPr>
        <p:txBody>
          <a:bodyPr>
            <a:normAutofit/>
          </a:bodyPr>
          <a:lstStyle>
            <a:lvl1pPr>
              <a:defRPr sz="3600">
                <a:solidFill>
                  <a:srgbClr val="00ACD0"/>
                </a:solidFill>
                <a:latin typeface="+mn-lt"/>
              </a:defRPr>
            </a:lvl1pPr>
          </a:lstStyle>
          <a:p>
            <a:r>
              <a:rPr lang="nl-NL" dirty="0"/>
              <a:t>Klik om stijl te bewerken</a:t>
            </a:r>
          </a:p>
        </p:txBody>
      </p:sp>
      <p:sp>
        <p:nvSpPr>
          <p:cNvPr id="3" name="Tijdelijke aanduiding voor inhoud 2">
            <a:extLst>
              <a:ext uri="{FF2B5EF4-FFF2-40B4-BE49-F238E27FC236}">
                <a16:creationId xmlns:a16="http://schemas.microsoft.com/office/drawing/2014/main" id="{954169FA-8A58-4D69-AE37-3710CA0E1EAC}"/>
              </a:ext>
            </a:extLst>
          </p:cNvPr>
          <p:cNvSpPr>
            <a:spLocks noGrp="1"/>
          </p:cNvSpPr>
          <p:nvPr>
            <p:ph idx="1" hasCustomPrompt="1"/>
          </p:nvPr>
        </p:nvSpPr>
        <p:spPr>
          <a:xfrm>
            <a:off x="677780" y="1636295"/>
            <a:ext cx="10515600" cy="4618158"/>
          </a:xfrm>
        </p:spPr>
        <p:txBody>
          <a:bodyPr/>
          <a:lstStyle>
            <a:lvl1pPr marL="228600" indent="-228600">
              <a:lnSpc>
                <a:spcPct val="100000"/>
              </a:lnSpc>
              <a:spcAft>
                <a:spcPts val="200"/>
              </a:spcAft>
              <a:buClr>
                <a:srgbClr val="00ACD0"/>
              </a:buClr>
              <a:buFont typeface="System Font Regular"/>
              <a:buChar char="&gt;"/>
              <a:defRPr>
                <a:latin typeface="+mj-lt"/>
              </a:defRPr>
            </a:lvl1pPr>
          </a:lstStyle>
          <a:p>
            <a:pPr lvl="0"/>
            <a:r>
              <a:rPr lang="nl-NL" dirty="0"/>
              <a:t>Klikken om de tekststijl van het model te bewerken</a:t>
            </a:r>
          </a:p>
        </p:txBody>
      </p:sp>
    </p:spTree>
    <p:extLst>
      <p:ext uri="{BB962C8B-B14F-4D97-AF65-F5344CB8AC3E}">
        <p14:creationId xmlns:p14="http://schemas.microsoft.com/office/powerpoint/2010/main" val="4295562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F4C201-C9ED-4A50-83A9-0425558852BE}"/>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7603555A-1841-4E84-95E5-C769B978C43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8BD88E7F-C309-4F80-8879-4094B3464E60}"/>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60901DB-B073-4C5D-9B60-778ACEB51B0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6CA744C-EB1A-4506-8BCB-E16D851CBC54}"/>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5825015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8994EEE-9225-45F8-92AB-0B2CA39F07D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68900C8-86A9-47E8-8E73-CCD139F8B89F}"/>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F21C3DF8-2D4B-4475-8A30-C34C0A80E77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EDCB6804-F907-4456-8DF6-4A4433B6E915}"/>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87D584E2-2B12-402B-8392-0CF37B04F391}"/>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631C945-D817-4A04-BB92-F71DE22588C8}"/>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9297119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71AA6A-9DE5-4BE2-911E-4D162480AC6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1AEF653A-EA9F-410E-AACA-DD14F3CAFD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08BAAA1-B782-4339-A4BC-3A0C704A4B3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FCAF4A99-ECB7-43AA-AB8C-39295D87F7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5D1406E2-7608-443A-9694-E7A1A0F3A3AD}"/>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1C8D862B-70BA-4CF8-BF84-D3B4E83E29C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D1CA05CF-60DF-42C2-B7F4-462B8B66AEB0}"/>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43754C42-AFC2-4822-91DB-F9BE5419D4C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2428029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E62B7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1">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7439283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FF8905-F7B7-EE4F-BBAA-262D118EC1A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96B93B5-760C-F74B-8992-8E4E5EB3338D}"/>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7BCB0FC-627F-8A46-BAB0-4CC25DE230ED}"/>
              </a:ext>
            </a:extLst>
          </p:cNvPr>
          <p:cNvSpPr>
            <a:spLocks noGrp="1"/>
          </p:cNvSpPr>
          <p:nvPr>
            <p:ph type="dt" sz="half" idx="10"/>
          </p:nvPr>
        </p:nvSpPr>
        <p:spPr/>
        <p:txBody>
          <a:bodyPr/>
          <a:lstStyle/>
          <a:p>
            <a:fld id="{02D67306-1B6E-5B41-931E-8A316A1E4323}"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B70C2E85-2446-2C45-8D89-ABF1E29B712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3BE332D-A928-334B-8636-F2616D61037D}"/>
              </a:ext>
            </a:extLst>
          </p:cNvPr>
          <p:cNvSpPr>
            <a:spLocks noGrp="1"/>
          </p:cNvSpPr>
          <p:nvPr>
            <p:ph type="sldNum" sz="quarter" idx="12"/>
          </p:nvPr>
        </p:nvSpPr>
        <p:spPr/>
        <p:txBody>
          <a:bodyPr/>
          <a:lstStyle/>
          <a:p>
            <a:fld id="{B38110B8-5678-ED47-96EE-5AEEDF9EF028}" type="slidenum">
              <a:rPr lang="nl-NL" smtClean="0"/>
              <a:t>‹nr.›</a:t>
            </a:fld>
            <a:endParaRPr lang="nl-NL"/>
          </a:p>
        </p:txBody>
      </p:sp>
    </p:spTree>
    <p:extLst>
      <p:ext uri="{BB962C8B-B14F-4D97-AF65-F5344CB8AC3E}">
        <p14:creationId xmlns:p14="http://schemas.microsoft.com/office/powerpoint/2010/main" val="248267506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Afsluitin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C2CB0-3AA5-8544-9CFB-D8B1EF221E17}"/>
              </a:ext>
            </a:extLst>
          </p:cNvPr>
          <p:cNvSpPr/>
          <p:nvPr userDrawn="1"/>
        </p:nvSpPr>
        <p:spPr>
          <a:xfrm>
            <a:off x="0" y="0"/>
            <a:ext cx="12192000" cy="6858000"/>
          </a:xfrm>
          <a:prstGeom prst="rect">
            <a:avLst/>
          </a:prstGeom>
          <a:solidFill>
            <a:srgbClr val="00ACD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ACD0"/>
              </a:solidFill>
            </a:endParaRPr>
          </a:p>
        </p:txBody>
      </p:sp>
      <p:pic>
        <p:nvPicPr>
          <p:cNvPr id="7" name="Picture 6">
            <a:extLst>
              <a:ext uri="{FF2B5EF4-FFF2-40B4-BE49-F238E27FC236}">
                <a16:creationId xmlns:a16="http://schemas.microsoft.com/office/drawing/2014/main" id="{0736D74C-4230-7F40-83F8-4659D6682F28}"/>
              </a:ext>
            </a:extLst>
          </p:cNvPr>
          <p:cNvPicPr>
            <a:picLocks noChangeAspect="1"/>
          </p:cNvPicPr>
          <p:nvPr userDrawn="1"/>
        </p:nvPicPr>
        <p:blipFill>
          <a:blip r:embed="rId2"/>
          <a:stretch>
            <a:fillRect/>
          </a:stretch>
        </p:blipFill>
        <p:spPr>
          <a:xfrm>
            <a:off x="546100" y="584200"/>
            <a:ext cx="11099800" cy="5689600"/>
          </a:xfrm>
          <a:prstGeom prst="rect">
            <a:avLst/>
          </a:prstGeom>
        </p:spPr>
      </p:pic>
      <p:sp>
        <p:nvSpPr>
          <p:cNvPr id="2" name="Titel 1">
            <a:extLst>
              <a:ext uri="{FF2B5EF4-FFF2-40B4-BE49-F238E27FC236}">
                <a16:creationId xmlns:a16="http://schemas.microsoft.com/office/drawing/2014/main" id="{A288AE39-6547-4E68-85EE-97FEE1876DAB}"/>
              </a:ext>
            </a:extLst>
          </p:cNvPr>
          <p:cNvSpPr>
            <a:spLocks noGrp="1"/>
          </p:cNvSpPr>
          <p:nvPr>
            <p:ph type="title" hasCustomPrompt="1"/>
          </p:nvPr>
        </p:nvSpPr>
        <p:spPr>
          <a:xfrm>
            <a:off x="883987" y="1435269"/>
            <a:ext cx="10535653" cy="4530424"/>
          </a:xfrm>
        </p:spPr>
        <p:txBody>
          <a:bodyPr anchor="ctr">
            <a:normAutofit/>
          </a:bodyPr>
          <a:lstStyle>
            <a:lvl1pPr algn="ctr">
              <a:defRPr sz="3600" i="0">
                <a:solidFill>
                  <a:schemeClr val="bg1"/>
                </a:solidFill>
                <a:latin typeface="+mj-lt"/>
              </a:defRPr>
            </a:lvl1pPr>
          </a:lstStyle>
          <a:p>
            <a:r>
              <a:rPr lang="nl-NL" dirty="0"/>
              <a:t>Klik om stijl te bewerken</a:t>
            </a:r>
          </a:p>
        </p:txBody>
      </p:sp>
    </p:spTree>
    <p:extLst>
      <p:ext uri="{BB962C8B-B14F-4D97-AF65-F5344CB8AC3E}">
        <p14:creationId xmlns:p14="http://schemas.microsoft.com/office/powerpoint/2010/main" val="17673288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34E637B-16CE-4FCF-ABC6-4C336E35BE04}"/>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46962AE2-0EBE-42AD-8D95-E0AF44933628}"/>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1975E566-44DD-49FE-BD8F-8D927708ACE7}"/>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32490934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DE8388-65B5-4B2A-83A6-D2A3FA9BF183}"/>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38A32ABF-1262-42B8-89CB-781D257F6B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1E55B53-D720-4C96-BD2C-A66CFCE62C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BF0504E-C194-4FC0-8C9F-90C0B9FB3DE7}"/>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10AE589C-9D75-4812-B5E9-01EB290D2DE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54D9366-1DF8-4CAF-9D38-F482C1CF855E}"/>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19117996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745A07-9ABF-4FC8-B813-43B24B109474}"/>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7353B17C-6396-4E50-BF11-794C966529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0B6AF62E-4122-4901-885C-0D1EF78D9F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65D73546-B351-43CC-A45F-54E870A084D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9B8860BA-48BB-499E-BC8B-9651252F5EA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FAD4104-0E92-4ED4-8052-7A9B5DDF484D}"/>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4283544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659D84E-54AF-49F0-AC0A-84543FD0C7B0}"/>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CA4BE00B-3263-437C-BDE0-57FAE6B80C02}"/>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6A67B00-99F9-432C-98BB-435C827FDEF8}"/>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E37AA1EA-1BDA-493E-9386-66861C24DF8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C59D8D3-2DF2-4CA3-8C51-96761F2FBCA3}"/>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25372349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A405911-80DC-441C-81FF-981E2153DD1F}"/>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F204C2F-40E9-4195-B7E3-0CE12DB8AF9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39F1DAF-F2C5-40E7-9078-8BDB542F189D}"/>
              </a:ext>
            </a:extLst>
          </p:cNvPr>
          <p:cNvSpPr>
            <a:spLocks noGrp="1"/>
          </p:cNvSpPr>
          <p:nvPr>
            <p:ph type="dt" sz="half" idx="10"/>
          </p:nvPr>
        </p:nvSpPr>
        <p:spPr/>
        <p:txBody>
          <a:body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3F29E763-D10E-48E9-B203-A62D3A0F62B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4F1DC03-D827-41EB-BBCD-3E9399A255C9}"/>
              </a:ext>
            </a:extLst>
          </p:cNvPr>
          <p:cNvSpPr>
            <a:spLocks noGrp="1"/>
          </p:cNvSpPr>
          <p:nvPr>
            <p:ph type="sldNum" sz="quarter" idx="12"/>
          </p:nvPr>
        </p:nvSpPr>
        <p:spPr/>
        <p:txBody>
          <a:bodyPr/>
          <a:lstStyle/>
          <a:p>
            <a:fld id="{144C850B-E34A-46DC-A92F-4B23631112D1}" type="slidenum">
              <a:rPr lang="nl-NL" smtClean="0"/>
              <a:t>‹nr.›</a:t>
            </a:fld>
            <a:endParaRPr lang="nl-NL"/>
          </a:p>
        </p:txBody>
      </p:sp>
    </p:spTree>
    <p:extLst>
      <p:ext uri="{BB962C8B-B14F-4D97-AF65-F5344CB8AC3E}">
        <p14:creationId xmlns:p14="http://schemas.microsoft.com/office/powerpoint/2010/main" val="2676191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736F9E-4AD0-F444-826F-4A85C4AF2EE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5587DA84-090A-434E-B3C7-2D3CF2B199A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98DAF791-20C2-2B44-8204-A2D88AE68B2F}"/>
              </a:ext>
            </a:extLst>
          </p:cNvPr>
          <p:cNvSpPr>
            <a:spLocks noGrp="1"/>
          </p:cNvSpPr>
          <p:nvPr>
            <p:ph type="dt" sz="half" idx="10"/>
          </p:nvPr>
        </p:nvSpPr>
        <p:spPr/>
        <p:txBody>
          <a:bodyPr/>
          <a:lstStyle/>
          <a:p>
            <a:fld id="{02D67306-1B6E-5B41-931E-8A316A1E4323}"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2B4A9EA5-2817-C446-AA09-8EFCD9A7E61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9B8D126-2370-B649-8ACE-CA252BA0100E}"/>
              </a:ext>
            </a:extLst>
          </p:cNvPr>
          <p:cNvSpPr>
            <a:spLocks noGrp="1"/>
          </p:cNvSpPr>
          <p:nvPr>
            <p:ph type="sldNum" sz="quarter" idx="12"/>
          </p:nvPr>
        </p:nvSpPr>
        <p:spPr/>
        <p:txBody>
          <a:bodyPr/>
          <a:lstStyle/>
          <a:p>
            <a:fld id="{B38110B8-5678-ED47-96EE-5AEEDF9EF028}" type="slidenum">
              <a:rPr lang="nl-NL" smtClean="0"/>
              <a:t>‹nr.›</a:t>
            </a:fld>
            <a:endParaRPr lang="nl-NL"/>
          </a:p>
        </p:txBody>
      </p:sp>
    </p:spTree>
    <p:extLst>
      <p:ext uri="{BB962C8B-B14F-4D97-AF65-F5344CB8AC3E}">
        <p14:creationId xmlns:p14="http://schemas.microsoft.com/office/powerpoint/2010/main" val="498762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77E424-2269-C14E-89E4-6BC0BB4C5B0A}"/>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3B59D873-E14A-364F-B98C-CEF4533950D1}"/>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A056D75F-34A3-8740-BFF2-58E596556E6D}"/>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3A795EBD-CF8A-2549-B15E-57D8DAAE7CB9}"/>
              </a:ext>
            </a:extLst>
          </p:cNvPr>
          <p:cNvSpPr>
            <a:spLocks noGrp="1"/>
          </p:cNvSpPr>
          <p:nvPr>
            <p:ph type="dt" sz="half" idx="10"/>
          </p:nvPr>
        </p:nvSpPr>
        <p:spPr/>
        <p:txBody>
          <a:bodyPr/>
          <a:lstStyle/>
          <a:p>
            <a:fld id="{02D67306-1B6E-5B41-931E-8A316A1E4323}"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53D5ABBA-A349-D948-87FB-A3578F955B2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A7EF4AD-1DB1-F54D-B3D7-0D8E91C1210E}"/>
              </a:ext>
            </a:extLst>
          </p:cNvPr>
          <p:cNvSpPr>
            <a:spLocks noGrp="1"/>
          </p:cNvSpPr>
          <p:nvPr>
            <p:ph type="sldNum" sz="quarter" idx="12"/>
          </p:nvPr>
        </p:nvSpPr>
        <p:spPr/>
        <p:txBody>
          <a:bodyPr/>
          <a:lstStyle/>
          <a:p>
            <a:fld id="{B38110B8-5678-ED47-96EE-5AEEDF9EF028}" type="slidenum">
              <a:rPr lang="nl-NL" smtClean="0"/>
              <a:t>‹nr.›</a:t>
            </a:fld>
            <a:endParaRPr lang="nl-NL"/>
          </a:p>
        </p:txBody>
      </p:sp>
    </p:spTree>
    <p:extLst>
      <p:ext uri="{BB962C8B-B14F-4D97-AF65-F5344CB8AC3E}">
        <p14:creationId xmlns:p14="http://schemas.microsoft.com/office/powerpoint/2010/main" val="7347923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87D97E5-1461-E047-9540-068C06BB5A45}"/>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549F347F-A556-9642-A6E7-3F134BE7D5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EDD3E3CA-3CDB-5C48-8C29-95CA4E26E0D8}"/>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B3768703-6E6B-144B-8EDD-47825F1EB5D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8FF15031-E4BC-D54C-8E2D-D0B24DC49074}"/>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489BE2C7-93D1-E645-A39E-2CC147253DFC}"/>
              </a:ext>
            </a:extLst>
          </p:cNvPr>
          <p:cNvSpPr>
            <a:spLocks noGrp="1"/>
          </p:cNvSpPr>
          <p:nvPr>
            <p:ph type="dt" sz="half" idx="10"/>
          </p:nvPr>
        </p:nvSpPr>
        <p:spPr/>
        <p:txBody>
          <a:bodyPr/>
          <a:lstStyle/>
          <a:p>
            <a:fld id="{02D67306-1B6E-5B41-931E-8A316A1E4323}" type="datetimeFigureOut">
              <a:rPr lang="nl-NL" smtClean="0"/>
              <a:t>1-2-2022</a:t>
            </a:fld>
            <a:endParaRPr lang="nl-NL"/>
          </a:p>
        </p:txBody>
      </p:sp>
      <p:sp>
        <p:nvSpPr>
          <p:cNvPr id="8" name="Tijdelijke aanduiding voor voettekst 7">
            <a:extLst>
              <a:ext uri="{FF2B5EF4-FFF2-40B4-BE49-F238E27FC236}">
                <a16:creationId xmlns:a16="http://schemas.microsoft.com/office/drawing/2014/main" id="{0729072F-B8D8-1D48-B3F6-5850D3ABDED2}"/>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5DC31FD4-9267-254B-BB47-655B69FA874C}"/>
              </a:ext>
            </a:extLst>
          </p:cNvPr>
          <p:cNvSpPr>
            <a:spLocks noGrp="1"/>
          </p:cNvSpPr>
          <p:nvPr>
            <p:ph type="sldNum" sz="quarter" idx="12"/>
          </p:nvPr>
        </p:nvSpPr>
        <p:spPr/>
        <p:txBody>
          <a:bodyPr/>
          <a:lstStyle/>
          <a:p>
            <a:fld id="{B38110B8-5678-ED47-96EE-5AEEDF9EF028}" type="slidenum">
              <a:rPr lang="nl-NL" smtClean="0"/>
              <a:t>‹nr.›</a:t>
            </a:fld>
            <a:endParaRPr lang="nl-NL"/>
          </a:p>
        </p:txBody>
      </p:sp>
    </p:spTree>
    <p:extLst>
      <p:ext uri="{BB962C8B-B14F-4D97-AF65-F5344CB8AC3E}">
        <p14:creationId xmlns:p14="http://schemas.microsoft.com/office/powerpoint/2010/main" val="4020084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A8BF11-7058-6749-A954-42E78E25FCC5}"/>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FF9D42E0-B1FC-024C-9169-58E95DF6722C}"/>
              </a:ext>
            </a:extLst>
          </p:cNvPr>
          <p:cNvSpPr>
            <a:spLocks noGrp="1"/>
          </p:cNvSpPr>
          <p:nvPr>
            <p:ph type="dt" sz="half" idx="10"/>
          </p:nvPr>
        </p:nvSpPr>
        <p:spPr/>
        <p:txBody>
          <a:bodyPr/>
          <a:lstStyle/>
          <a:p>
            <a:fld id="{02D67306-1B6E-5B41-931E-8A316A1E4323}" type="datetimeFigureOut">
              <a:rPr lang="nl-NL" smtClean="0"/>
              <a:t>1-2-2022</a:t>
            </a:fld>
            <a:endParaRPr lang="nl-NL"/>
          </a:p>
        </p:txBody>
      </p:sp>
      <p:sp>
        <p:nvSpPr>
          <p:cNvPr id="4" name="Tijdelijke aanduiding voor voettekst 3">
            <a:extLst>
              <a:ext uri="{FF2B5EF4-FFF2-40B4-BE49-F238E27FC236}">
                <a16:creationId xmlns:a16="http://schemas.microsoft.com/office/drawing/2014/main" id="{35A29CC2-EB7C-0A49-A4BD-919239CF2994}"/>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B7A28118-0EFE-4F48-A917-11EC6DB5B825}"/>
              </a:ext>
            </a:extLst>
          </p:cNvPr>
          <p:cNvSpPr>
            <a:spLocks noGrp="1"/>
          </p:cNvSpPr>
          <p:nvPr>
            <p:ph type="sldNum" sz="quarter" idx="12"/>
          </p:nvPr>
        </p:nvSpPr>
        <p:spPr/>
        <p:txBody>
          <a:bodyPr/>
          <a:lstStyle/>
          <a:p>
            <a:fld id="{B38110B8-5678-ED47-96EE-5AEEDF9EF028}" type="slidenum">
              <a:rPr lang="nl-NL" smtClean="0"/>
              <a:t>‹nr.›</a:t>
            </a:fld>
            <a:endParaRPr lang="nl-NL"/>
          </a:p>
        </p:txBody>
      </p:sp>
    </p:spTree>
    <p:extLst>
      <p:ext uri="{BB962C8B-B14F-4D97-AF65-F5344CB8AC3E}">
        <p14:creationId xmlns:p14="http://schemas.microsoft.com/office/powerpoint/2010/main" val="503225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B66D1289-DCCE-0A4A-8A08-6620E21AAA8C}"/>
              </a:ext>
            </a:extLst>
          </p:cNvPr>
          <p:cNvSpPr>
            <a:spLocks noGrp="1"/>
          </p:cNvSpPr>
          <p:nvPr>
            <p:ph type="dt" sz="half" idx="10"/>
          </p:nvPr>
        </p:nvSpPr>
        <p:spPr/>
        <p:txBody>
          <a:bodyPr/>
          <a:lstStyle/>
          <a:p>
            <a:fld id="{02D67306-1B6E-5B41-931E-8A316A1E4323}" type="datetimeFigureOut">
              <a:rPr lang="nl-NL" smtClean="0"/>
              <a:t>1-2-2022</a:t>
            </a:fld>
            <a:endParaRPr lang="nl-NL"/>
          </a:p>
        </p:txBody>
      </p:sp>
      <p:sp>
        <p:nvSpPr>
          <p:cNvPr id="3" name="Tijdelijke aanduiding voor voettekst 2">
            <a:extLst>
              <a:ext uri="{FF2B5EF4-FFF2-40B4-BE49-F238E27FC236}">
                <a16:creationId xmlns:a16="http://schemas.microsoft.com/office/drawing/2014/main" id="{55845803-A574-0645-8F5B-6B777A37A026}"/>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F991E03B-91AF-D34C-8C36-08025E5F6986}"/>
              </a:ext>
            </a:extLst>
          </p:cNvPr>
          <p:cNvSpPr>
            <a:spLocks noGrp="1"/>
          </p:cNvSpPr>
          <p:nvPr>
            <p:ph type="sldNum" sz="quarter" idx="12"/>
          </p:nvPr>
        </p:nvSpPr>
        <p:spPr/>
        <p:txBody>
          <a:bodyPr/>
          <a:lstStyle/>
          <a:p>
            <a:fld id="{B38110B8-5678-ED47-96EE-5AEEDF9EF028}" type="slidenum">
              <a:rPr lang="nl-NL" smtClean="0"/>
              <a:t>‹nr.›</a:t>
            </a:fld>
            <a:endParaRPr lang="nl-NL"/>
          </a:p>
        </p:txBody>
      </p:sp>
    </p:spTree>
    <p:extLst>
      <p:ext uri="{BB962C8B-B14F-4D97-AF65-F5344CB8AC3E}">
        <p14:creationId xmlns:p14="http://schemas.microsoft.com/office/powerpoint/2010/main" val="1215992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61F9A4-12D1-054B-A8AA-7F4AC6DF72B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D55FC61D-0441-0D40-AF37-2D461F79F2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82710474-38FF-DC46-B55C-56F19F5141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20E27862-7855-294E-9841-FF3BDA2E24A0}"/>
              </a:ext>
            </a:extLst>
          </p:cNvPr>
          <p:cNvSpPr>
            <a:spLocks noGrp="1"/>
          </p:cNvSpPr>
          <p:nvPr>
            <p:ph type="dt" sz="half" idx="10"/>
          </p:nvPr>
        </p:nvSpPr>
        <p:spPr/>
        <p:txBody>
          <a:bodyPr/>
          <a:lstStyle/>
          <a:p>
            <a:fld id="{02D67306-1B6E-5B41-931E-8A316A1E4323}"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081C31F2-305D-3E46-9C7A-1A09F33E729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AEAA70E-B621-3A42-A437-1F9768BC5150}"/>
              </a:ext>
            </a:extLst>
          </p:cNvPr>
          <p:cNvSpPr>
            <a:spLocks noGrp="1"/>
          </p:cNvSpPr>
          <p:nvPr>
            <p:ph type="sldNum" sz="quarter" idx="12"/>
          </p:nvPr>
        </p:nvSpPr>
        <p:spPr/>
        <p:txBody>
          <a:bodyPr/>
          <a:lstStyle/>
          <a:p>
            <a:fld id="{B38110B8-5678-ED47-96EE-5AEEDF9EF028}" type="slidenum">
              <a:rPr lang="nl-NL" smtClean="0"/>
              <a:t>‹nr.›</a:t>
            </a:fld>
            <a:endParaRPr lang="nl-NL"/>
          </a:p>
        </p:txBody>
      </p:sp>
    </p:spTree>
    <p:extLst>
      <p:ext uri="{BB962C8B-B14F-4D97-AF65-F5344CB8AC3E}">
        <p14:creationId xmlns:p14="http://schemas.microsoft.com/office/powerpoint/2010/main" val="12159841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7C9154-C9B4-BF49-87B3-D0DA3CCF903B}"/>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ABD4EB41-EC86-8D46-BC15-C8FBBC07785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8EA43A29-0421-4642-A0F4-F8CA5B2EBA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139EF8E-57C5-5B4E-8A32-31351F1C21BD}"/>
              </a:ext>
            </a:extLst>
          </p:cNvPr>
          <p:cNvSpPr>
            <a:spLocks noGrp="1"/>
          </p:cNvSpPr>
          <p:nvPr>
            <p:ph type="dt" sz="half" idx="10"/>
          </p:nvPr>
        </p:nvSpPr>
        <p:spPr/>
        <p:txBody>
          <a:bodyPr/>
          <a:lstStyle/>
          <a:p>
            <a:fld id="{02D67306-1B6E-5B41-931E-8A316A1E4323}" type="datetimeFigureOut">
              <a:rPr lang="nl-NL" smtClean="0"/>
              <a:t>1-2-2022</a:t>
            </a:fld>
            <a:endParaRPr lang="nl-NL"/>
          </a:p>
        </p:txBody>
      </p:sp>
      <p:sp>
        <p:nvSpPr>
          <p:cNvPr id="6" name="Tijdelijke aanduiding voor voettekst 5">
            <a:extLst>
              <a:ext uri="{FF2B5EF4-FFF2-40B4-BE49-F238E27FC236}">
                <a16:creationId xmlns:a16="http://schemas.microsoft.com/office/drawing/2014/main" id="{0E9349FE-E615-0D4D-AA51-048BF770072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EEA92E2-B2AB-5D49-BA0E-92BAFA17E643}"/>
              </a:ext>
            </a:extLst>
          </p:cNvPr>
          <p:cNvSpPr>
            <a:spLocks noGrp="1"/>
          </p:cNvSpPr>
          <p:nvPr>
            <p:ph type="sldNum" sz="quarter" idx="12"/>
          </p:nvPr>
        </p:nvSpPr>
        <p:spPr/>
        <p:txBody>
          <a:bodyPr/>
          <a:lstStyle/>
          <a:p>
            <a:fld id="{B38110B8-5678-ED47-96EE-5AEEDF9EF028}" type="slidenum">
              <a:rPr lang="nl-NL" smtClean="0"/>
              <a:t>‹nr.›</a:t>
            </a:fld>
            <a:endParaRPr lang="nl-NL"/>
          </a:p>
        </p:txBody>
      </p:sp>
    </p:spTree>
    <p:extLst>
      <p:ext uri="{BB962C8B-B14F-4D97-AF65-F5344CB8AC3E}">
        <p14:creationId xmlns:p14="http://schemas.microsoft.com/office/powerpoint/2010/main" val="2573370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9042A3D7-3632-D345-851C-F34412C107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530E0E73-E1A5-FD42-BC8F-53FE7106427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E73EFD2-316B-3C47-AA3B-549A15C91BA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D67306-1B6E-5B41-931E-8A316A1E4323}"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2FC29865-01C8-7042-B903-94FE1CDE3B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D107BB63-16E7-0944-91E6-D752E2A875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8110B8-5678-ED47-96EE-5AEEDF9EF028}" type="slidenum">
              <a:rPr lang="nl-NL" smtClean="0"/>
              <a:t>‹nr.›</a:t>
            </a:fld>
            <a:endParaRPr lang="nl-NL"/>
          </a:p>
        </p:txBody>
      </p:sp>
    </p:spTree>
    <p:extLst>
      <p:ext uri="{BB962C8B-B14F-4D97-AF65-F5344CB8AC3E}">
        <p14:creationId xmlns:p14="http://schemas.microsoft.com/office/powerpoint/2010/main" val="29304638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DC9E3C2-CB7D-4C3E-95F8-890F798219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CB54D881-6BD7-4E21-96D1-3329438951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0BDEF02-DC11-43B9-BAD7-0144BB765B2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0C8B70-96EF-489B-81A1-387FA907C59D}" type="datetimeFigureOut">
              <a:rPr lang="nl-NL" smtClean="0"/>
              <a:t>1-2-2022</a:t>
            </a:fld>
            <a:endParaRPr lang="nl-NL"/>
          </a:p>
        </p:txBody>
      </p:sp>
      <p:sp>
        <p:nvSpPr>
          <p:cNvPr id="5" name="Tijdelijke aanduiding voor voettekst 4">
            <a:extLst>
              <a:ext uri="{FF2B5EF4-FFF2-40B4-BE49-F238E27FC236}">
                <a16:creationId xmlns:a16="http://schemas.microsoft.com/office/drawing/2014/main" id="{F7266B74-02F1-4696-87F8-D85A128933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071DA8C6-3197-475E-B681-64BED2F44B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4C850B-E34A-46DC-A92F-4B23631112D1}" type="slidenum">
              <a:rPr lang="nl-NL" smtClean="0"/>
              <a:t>‹nr.›</a:t>
            </a:fld>
            <a:endParaRPr lang="nl-NL"/>
          </a:p>
        </p:txBody>
      </p:sp>
    </p:spTree>
    <p:extLst>
      <p:ext uri="{BB962C8B-B14F-4D97-AF65-F5344CB8AC3E}">
        <p14:creationId xmlns:p14="http://schemas.microsoft.com/office/powerpoint/2010/main" val="1377597259"/>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6.emf"/><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5.xml"/><Relationship Id="rId5" Type="http://schemas.openxmlformats.org/officeDocument/2006/relationships/image" Target="../media/image2.emf"/><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https://youtu.be/EP7vEKm7z6A"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8.emf"/><Relationship Id="rId5" Type="http://schemas.openxmlformats.org/officeDocument/2006/relationships/image" Target="../media/image2.emf"/><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2.emf"/><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1.emf"/><Relationship Id="rId5" Type="http://schemas.openxmlformats.org/officeDocument/2006/relationships/image" Target="../media/image2.emf"/><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C603FD2-CAB7-F741-AACB-9980D2885726}"/>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8" name="Picture 7" descr="Text&#10;&#10;Description automatically generated with medium confidence">
            <a:extLst>
              <a:ext uri="{FF2B5EF4-FFF2-40B4-BE49-F238E27FC236}">
                <a16:creationId xmlns:a16="http://schemas.microsoft.com/office/drawing/2014/main" id="{6EF38DDF-EC32-1A48-8CB1-7C3DC65EB6B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360004" y="154738"/>
            <a:ext cx="9471987" cy="3923003"/>
          </a:xfrm>
          <a:prstGeom prst="rect">
            <a:avLst/>
          </a:prstGeom>
        </p:spPr>
      </p:pic>
      <p:pic>
        <p:nvPicPr>
          <p:cNvPr id="14" name="Picture 13">
            <a:extLst>
              <a:ext uri="{FF2B5EF4-FFF2-40B4-BE49-F238E27FC236}">
                <a16:creationId xmlns:a16="http://schemas.microsoft.com/office/drawing/2014/main" id="{F979F041-8170-0E45-A957-5E2508829462}"/>
              </a:ext>
            </a:extLst>
          </p:cNvPr>
          <p:cNvPicPr>
            <a:picLocks noChangeAspect="1"/>
          </p:cNvPicPr>
          <p:nvPr/>
        </p:nvPicPr>
        <p:blipFill>
          <a:blip r:embed="rId5"/>
          <a:stretch>
            <a:fillRect/>
          </a:stretch>
        </p:blipFill>
        <p:spPr>
          <a:xfrm>
            <a:off x="8951495" y="5200132"/>
            <a:ext cx="2803357" cy="1302969"/>
          </a:xfrm>
          <a:prstGeom prst="rect">
            <a:avLst/>
          </a:prstGeom>
        </p:spPr>
      </p:pic>
    </p:spTree>
    <p:extLst>
      <p:ext uri="{BB962C8B-B14F-4D97-AF65-F5344CB8AC3E}">
        <p14:creationId xmlns:p14="http://schemas.microsoft.com/office/powerpoint/2010/main" val="11628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6715CA2-E31A-B249-B868-4EE1F9B41C1C}"/>
              </a:ext>
            </a:extLst>
          </p:cNvPr>
          <p:cNvSpPr>
            <a:spLocks noGrp="1"/>
          </p:cNvSpPr>
          <p:nvPr>
            <p:ph type="title"/>
          </p:nvPr>
        </p:nvSpPr>
        <p:spPr/>
        <p:txBody>
          <a:bodyPr/>
          <a:lstStyle/>
          <a:p>
            <a:r>
              <a:rPr lang="nl-NL" sz="4800" dirty="0" err="1"/>
              <a:t>Eergerelateerd</a:t>
            </a:r>
            <a:r>
              <a:rPr lang="nl-NL" sz="4800"/>
              <a:t> geweld </a:t>
            </a:r>
            <a:br>
              <a:rPr lang="nl-NL" dirty="0"/>
            </a:br>
            <a:endParaRPr lang="nl-NL" dirty="0"/>
          </a:p>
        </p:txBody>
      </p:sp>
    </p:spTree>
    <p:extLst>
      <p:ext uri="{BB962C8B-B14F-4D97-AF65-F5344CB8AC3E}">
        <p14:creationId xmlns:p14="http://schemas.microsoft.com/office/powerpoint/2010/main" val="23087422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FDEE9F32-B400-BB4E-9C2C-41887BA16894}"/>
              </a:ext>
            </a:extLst>
          </p:cNvPr>
          <p:cNvPicPr>
            <a:picLocks noChangeAspect="1"/>
          </p:cNvPicPr>
          <p:nvPr/>
        </p:nvPicPr>
        <p:blipFill>
          <a:blip r:embed="rId3" cstate="screen">
            <a:extLst>
              <a:ext uri="{28A0092B-C50C-407E-A947-70E740481C1C}">
                <a14:useLocalDpi xmlns:a14="http://schemas.microsoft.com/office/drawing/2010/main"/>
              </a:ext>
            </a:extLst>
          </a:blip>
          <a:srcRect l="97" r="97"/>
          <a:stretch/>
        </p:blipFill>
        <p:spPr>
          <a:xfrm>
            <a:off x="-2" y="-1645920"/>
            <a:ext cx="12192000" cy="8503920"/>
          </a:xfrm>
          <a:prstGeom prst="rect">
            <a:avLst/>
          </a:prstGeom>
        </p:spPr>
      </p:pic>
      <p:pic>
        <p:nvPicPr>
          <p:cNvPr id="21" name="Picture 20">
            <a:extLst>
              <a:ext uri="{FF2B5EF4-FFF2-40B4-BE49-F238E27FC236}">
                <a16:creationId xmlns:a16="http://schemas.microsoft.com/office/drawing/2014/main" id="{B4FCAF3D-67DB-9D48-9617-47040CFBE043}"/>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26" name="Title 13">
            <a:extLst>
              <a:ext uri="{FF2B5EF4-FFF2-40B4-BE49-F238E27FC236}">
                <a16:creationId xmlns:a16="http://schemas.microsoft.com/office/drawing/2014/main" id="{85D88032-A89E-FF4F-A623-9707B3D735E0}"/>
              </a:ext>
            </a:extLst>
          </p:cNvPr>
          <p:cNvSpPr txBox="1">
            <a:spLocks/>
          </p:cNvSpPr>
          <p:nvPr/>
        </p:nvSpPr>
        <p:spPr>
          <a:xfrm>
            <a:off x="677780" y="791555"/>
            <a:ext cx="10515600" cy="6392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rgbClr val="00ACD0"/>
                </a:solidFill>
                <a:latin typeface="+mn-lt"/>
                <a:ea typeface="+mj-ea"/>
                <a:cs typeface="+mj-cs"/>
              </a:defRPr>
            </a:lvl1pPr>
          </a:lstStyle>
          <a:p>
            <a:r>
              <a:rPr lang="en-US"/>
              <a:t>Afspraken</a:t>
            </a:r>
            <a:endParaRPr lang="en-US" dirty="0"/>
          </a:p>
        </p:txBody>
      </p:sp>
      <p:sp>
        <p:nvSpPr>
          <p:cNvPr id="27" name="Content Placeholder 15">
            <a:extLst>
              <a:ext uri="{FF2B5EF4-FFF2-40B4-BE49-F238E27FC236}">
                <a16:creationId xmlns:a16="http://schemas.microsoft.com/office/drawing/2014/main" id="{0FD65325-8CF7-8D44-94DA-D9B20EFE67E8}"/>
              </a:ext>
            </a:extLst>
          </p:cNvPr>
          <p:cNvSpPr txBox="1">
            <a:spLocks/>
          </p:cNvSpPr>
          <p:nvPr/>
        </p:nvSpPr>
        <p:spPr>
          <a:xfrm>
            <a:off x="677779" y="1631797"/>
            <a:ext cx="10515599" cy="4618158"/>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spcAft>
                <a:spcPts val="200"/>
              </a:spcAft>
              <a:buClr>
                <a:srgbClr val="00ACD0"/>
              </a:buClr>
              <a:buFont typeface="System Font Regular"/>
              <a:buChar char="&gt;"/>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Je bepaalt zelf wat je wil vertellen.</a:t>
            </a: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Respecteer je eigen en elkaars grenzen.</a:t>
            </a:r>
            <a:endParaRPr lang="nl-NL" dirty="0">
              <a:latin typeface="Calibri Light" panose="020F0302020204030204" pitchFamily="34" charset="0"/>
              <a:ea typeface="Courier New" panose="02070309020205020404" pitchFamily="49" charset="0"/>
              <a:cs typeface="Calibri Light" panose="020F0302020204030204" pitchFamily="34" charset="0"/>
            </a:endParaRP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Luister naar elkaar</a:t>
            </a:r>
            <a:r>
              <a:rPr lang="nl-NL" dirty="0">
                <a:latin typeface="Calibri Light" panose="020F0302020204030204" pitchFamily="34" charset="0"/>
                <a:ea typeface="Courier New" panose="02070309020205020404" pitchFamily="49" charset="0"/>
                <a:cs typeface="Calibri Light" panose="020F0302020204030204" pitchFamily="34" charset="0"/>
              </a:rPr>
              <a:t> en</a:t>
            </a: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 laat elkaar uitpraten. </a:t>
            </a:r>
            <a:b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b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Ook als je het niet eens bent met elkaar.</a:t>
            </a:r>
            <a:endParaRPr lang="nl-NL" dirty="0">
              <a:latin typeface="Calibri Light" panose="020F0302020204030204" pitchFamily="34" charset="0"/>
              <a:ea typeface="Courier New" panose="02070309020205020404" pitchFamily="49" charset="0"/>
              <a:cs typeface="Calibri Light" panose="020F0302020204030204" pitchFamily="34" charset="0"/>
            </a:endParaRPr>
          </a:p>
          <a:p>
            <a:pPr>
              <a:spcBef>
                <a:spcPts val="600"/>
              </a:spcBef>
            </a:pP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Alles wat we hier bespreken gebeurt in vertrouwen. </a:t>
            </a:r>
            <a:b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br>
            <a:r>
              <a:rPr lang="nl-NL" dirty="0">
                <a:solidFill>
                  <a:srgbClr val="000000"/>
                </a:solidFill>
                <a:latin typeface="Calibri Light" panose="020F0302020204030204" pitchFamily="34" charset="0"/>
                <a:ea typeface="Courier New" panose="02070309020205020404" pitchFamily="49" charset="0"/>
                <a:cs typeface="Calibri Light" panose="020F0302020204030204" pitchFamily="34" charset="0"/>
              </a:rPr>
              <a:t>We vertellen niets door. Ook niet aan de IND of politie.</a:t>
            </a:r>
            <a:endParaRPr lang="nl-NL" dirty="0">
              <a:latin typeface="Calibri Light" panose="020F0302020204030204" pitchFamily="34" charset="0"/>
              <a:ea typeface="Courier New" panose="02070309020205020404" pitchFamily="49" charset="0"/>
              <a:cs typeface="Calibri Light" panose="020F0302020204030204" pitchFamily="34" charset="0"/>
            </a:endParaRPr>
          </a:p>
        </p:txBody>
      </p:sp>
      <p:pic>
        <p:nvPicPr>
          <p:cNvPr id="28" name="Picture 27">
            <a:extLst>
              <a:ext uri="{FF2B5EF4-FFF2-40B4-BE49-F238E27FC236}">
                <a16:creationId xmlns:a16="http://schemas.microsoft.com/office/drawing/2014/main" id="{79E06083-40B2-4D42-86BE-0F855F4AEFB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spTree>
    <p:extLst>
      <p:ext uri="{BB962C8B-B14F-4D97-AF65-F5344CB8AC3E}">
        <p14:creationId xmlns:p14="http://schemas.microsoft.com/office/powerpoint/2010/main" val="3407162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bg object 16">
            <a:extLst>
              <a:ext uri="{FF2B5EF4-FFF2-40B4-BE49-F238E27FC236}">
                <a16:creationId xmlns:a16="http://schemas.microsoft.com/office/drawing/2014/main" id="{29855CED-8D84-DC48-9728-72B417CC6169}"/>
              </a:ext>
            </a:extLst>
          </p:cNvPr>
          <p:cNvPicPr/>
          <p:nvPr/>
        </p:nvPicPr>
        <p:blipFill>
          <a:blip r:embed="rId3">
            <a:extLst>
              <a:ext uri="{28A0092B-C50C-407E-A947-70E740481C1C}">
                <a14:useLocalDpi xmlns:a14="http://schemas.microsoft.com/office/drawing/2010/main"/>
              </a:ext>
            </a:extLst>
          </a:blip>
          <a:srcRect/>
          <a:stretch/>
        </p:blipFill>
        <p:spPr>
          <a:xfrm>
            <a:off x="4197" y="0"/>
            <a:ext cx="12192000" cy="6858000"/>
          </a:xfrm>
          <a:prstGeom prst="rect">
            <a:avLst/>
          </a:prstGeom>
        </p:spPr>
      </p:pic>
      <p:pic>
        <p:nvPicPr>
          <p:cNvPr id="31" name="Picture 30">
            <a:extLst>
              <a:ext uri="{FF2B5EF4-FFF2-40B4-BE49-F238E27FC236}">
                <a16:creationId xmlns:a16="http://schemas.microsoft.com/office/drawing/2014/main" id="{8847BE0B-7440-E340-A4B2-B07BAA4AF4B8}"/>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26" name="bg object 22">
            <a:extLst>
              <a:ext uri="{FF2B5EF4-FFF2-40B4-BE49-F238E27FC236}">
                <a16:creationId xmlns:a16="http://schemas.microsoft.com/office/drawing/2014/main" id="{9AC8B789-3B87-134F-AE5A-2AFB7D16F995}"/>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sp>
        <p:nvSpPr>
          <p:cNvPr id="5" name="TextBox 4">
            <a:extLst>
              <a:ext uri="{FF2B5EF4-FFF2-40B4-BE49-F238E27FC236}">
                <a16:creationId xmlns:a16="http://schemas.microsoft.com/office/drawing/2014/main" id="{16E45A31-82AC-2F43-A39D-F67829BE2FB0}"/>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latin typeface="+mj-lt"/>
              </a:rPr>
              <a:t>EERGERELATEERD GEWELD</a:t>
            </a:r>
            <a:endParaRPr lang="en-US" sz="2200" dirty="0">
              <a:solidFill>
                <a:schemeClr val="bg1"/>
              </a:solidFill>
              <a:latin typeface="+mj-lt"/>
            </a:endParaRPr>
          </a:p>
          <a:p>
            <a:endParaRPr lang="en-US" dirty="0"/>
          </a:p>
        </p:txBody>
      </p:sp>
      <p:pic>
        <p:nvPicPr>
          <p:cNvPr id="17" name="Picture 16">
            <a:extLst>
              <a:ext uri="{FF2B5EF4-FFF2-40B4-BE49-F238E27FC236}">
                <a16:creationId xmlns:a16="http://schemas.microsoft.com/office/drawing/2014/main" id="{59D0B4C8-9B56-2845-A7AB-D27B4AC60B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pic>
        <p:nvPicPr>
          <p:cNvPr id="39" name="Picture 38">
            <a:extLst>
              <a:ext uri="{FF2B5EF4-FFF2-40B4-BE49-F238E27FC236}">
                <a16:creationId xmlns:a16="http://schemas.microsoft.com/office/drawing/2014/main" id="{703B723C-7C37-F84B-A617-30476D9F1083}"/>
              </a:ext>
            </a:extLst>
          </p:cNvPr>
          <p:cNvPicPr>
            <a:picLocks noChangeAspect="1"/>
          </p:cNvPicPr>
          <p:nvPr/>
        </p:nvPicPr>
        <p:blipFill>
          <a:blip r:embed="rId6"/>
          <a:stretch>
            <a:fillRect/>
          </a:stretch>
        </p:blipFill>
        <p:spPr>
          <a:xfrm>
            <a:off x="9476882" y="377626"/>
            <a:ext cx="757555" cy="757555"/>
          </a:xfrm>
          <a:prstGeom prst="rect">
            <a:avLst/>
          </a:prstGeom>
        </p:spPr>
      </p:pic>
      <p:sp>
        <p:nvSpPr>
          <p:cNvPr id="2" name="Rechthoek 1">
            <a:extLst>
              <a:ext uri="{FF2B5EF4-FFF2-40B4-BE49-F238E27FC236}">
                <a16:creationId xmlns:a16="http://schemas.microsoft.com/office/drawing/2014/main" id="{641CEF5B-86B3-3E48-89F9-B9C707C3392E}"/>
              </a:ext>
            </a:extLst>
          </p:cNvPr>
          <p:cNvSpPr/>
          <p:nvPr/>
        </p:nvSpPr>
        <p:spPr>
          <a:xfrm>
            <a:off x="4658598" y="3105834"/>
            <a:ext cx="184731" cy="369332"/>
          </a:xfrm>
          <a:prstGeom prst="rect">
            <a:avLst/>
          </a:prstGeom>
        </p:spPr>
        <p:txBody>
          <a:bodyPr wrap="none">
            <a:spAutoFit/>
          </a:bodyPr>
          <a:lstStyle/>
          <a:p>
            <a:endParaRPr lang="nl-NL" dirty="0"/>
          </a:p>
        </p:txBody>
      </p:sp>
      <p:sp>
        <p:nvSpPr>
          <p:cNvPr id="3" name="Rechthoek 2">
            <a:extLst>
              <a:ext uri="{FF2B5EF4-FFF2-40B4-BE49-F238E27FC236}">
                <a16:creationId xmlns:a16="http://schemas.microsoft.com/office/drawing/2014/main" id="{ED498A8B-5285-BD46-B64A-AE9409E7819C}"/>
              </a:ext>
            </a:extLst>
          </p:cNvPr>
          <p:cNvSpPr/>
          <p:nvPr/>
        </p:nvSpPr>
        <p:spPr>
          <a:xfrm>
            <a:off x="4551906" y="3250947"/>
            <a:ext cx="3940451" cy="369332"/>
          </a:xfrm>
          <a:prstGeom prst="rect">
            <a:avLst/>
          </a:prstGeom>
        </p:spPr>
        <p:txBody>
          <a:bodyPr wrap="square">
            <a:spAutoFit/>
          </a:bodyPr>
          <a:lstStyle/>
          <a:p>
            <a:r>
              <a:rPr lang="nl-NL" dirty="0">
                <a:solidFill>
                  <a:srgbClr val="1155CC"/>
                </a:solidFill>
                <a:latin typeface="Arial" panose="020B0604020202020204" pitchFamily="34" charset="0"/>
                <a:hlinkClick r:id="rId7"/>
              </a:rPr>
              <a:t>Eergerelateerd geweld</a:t>
            </a:r>
            <a:endParaRPr lang="nl-NL" dirty="0"/>
          </a:p>
        </p:txBody>
      </p:sp>
    </p:spTree>
    <p:extLst>
      <p:ext uri="{BB962C8B-B14F-4D97-AF65-F5344CB8AC3E}">
        <p14:creationId xmlns:p14="http://schemas.microsoft.com/office/powerpoint/2010/main" val="1175172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ECFBA88-F598-374D-BB9A-96775585E132}"/>
              </a:ext>
            </a:extLst>
          </p:cNvPr>
          <p:cNvSpPr>
            <a:spLocks noGrp="1"/>
          </p:cNvSpPr>
          <p:nvPr>
            <p:ph type="title"/>
          </p:nvPr>
        </p:nvSpPr>
        <p:spPr/>
        <p:txBody>
          <a:bodyPr/>
          <a:lstStyle/>
          <a:p>
            <a:r>
              <a:rPr lang="nl-NL" b="1" dirty="0">
                <a:ea typeface="Calibri" panose="020F0502020204030204" pitchFamily="34" charset="0"/>
              </a:rPr>
              <a:t>“Mijn vriend was boos toen ik geen relatie meer wilde. Hij heeft daarom tegen mensen gelogen dat we seks hebben gehad. Hij bedreigde mij ook. (Sana, 20)</a:t>
            </a:r>
            <a:br>
              <a:rPr lang="nl-NL" dirty="0">
                <a:ea typeface="Calibri" panose="020F0502020204030204" pitchFamily="34" charset="0"/>
              </a:rPr>
            </a:br>
            <a:br>
              <a:rPr lang="nl-NL" dirty="0">
                <a:ea typeface="Calibri" panose="020F0502020204030204" pitchFamily="34" charset="0"/>
              </a:rPr>
            </a:br>
            <a:endParaRPr lang="en-US" dirty="0"/>
          </a:p>
        </p:txBody>
      </p:sp>
      <p:sp>
        <p:nvSpPr>
          <p:cNvPr id="9" name="TextBox 8">
            <a:extLst>
              <a:ext uri="{FF2B5EF4-FFF2-40B4-BE49-F238E27FC236}">
                <a16:creationId xmlns:a16="http://schemas.microsoft.com/office/drawing/2014/main" id="{90CBB4AD-FDF8-BF45-B321-92D0AC5B445F}"/>
              </a:ext>
            </a:extLst>
          </p:cNvPr>
          <p:cNvSpPr txBox="1"/>
          <p:nvPr/>
        </p:nvSpPr>
        <p:spPr>
          <a:xfrm>
            <a:off x="3994484" y="892307"/>
            <a:ext cx="4203031" cy="689810"/>
          </a:xfrm>
          <a:prstGeom prst="rect">
            <a:avLst/>
          </a:prstGeom>
        </p:spPr>
        <p:txBody>
          <a:bodyPr vert="horz" wrap="square" lIns="91440" tIns="45720" rIns="91440" bIns="45720" rtlCol="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nl-NL" sz="36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Wat zou jij doen? </a:t>
            </a:r>
            <a:endParaRPr kumimoji="0" lang="en-US" sz="36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392552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bg object 16">
            <a:extLst>
              <a:ext uri="{FF2B5EF4-FFF2-40B4-BE49-F238E27FC236}">
                <a16:creationId xmlns:a16="http://schemas.microsoft.com/office/drawing/2014/main" id="{1B344899-E2A1-A446-A88A-ACE418543889}"/>
              </a:ext>
            </a:extLst>
          </p:cNvPr>
          <p:cNvPicPr/>
          <p:nvPr/>
        </p:nvPicPr>
        <p:blipFill>
          <a:blip r:embed="rId3">
            <a:extLst>
              <a:ext uri="{28A0092B-C50C-407E-A947-70E740481C1C}">
                <a14:useLocalDpi xmlns:a14="http://schemas.microsoft.com/office/drawing/2010/main"/>
              </a:ext>
            </a:extLst>
          </a:blip>
          <a:srcRect/>
          <a:stretch/>
        </p:blipFill>
        <p:spPr>
          <a:xfrm>
            <a:off x="4197" y="0"/>
            <a:ext cx="12192000" cy="6858000"/>
          </a:xfrm>
          <a:prstGeom prst="rect">
            <a:avLst/>
          </a:prstGeom>
        </p:spPr>
      </p:pic>
      <p:sp>
        <p:nvSpPr>
          <p:cNvPr id="44" name="bg object 22">
            <a:extLst>
              <a:ext uri="{FF2B5EF4-FFF2-40B4-BE49-F238E27FC236}">
                <a16:creationId xmlns:a16="http://schemas.microsoft.com/office/drawing/2014/main" id="{5C5A11EF-9428-3D45-8D6C-60A2D328296F}"/>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pic>
        <p:nvPicPr>
          <p:cNvPr id="46" name="Picture 45">
            <a:extLst>
              <a:ext uri="{FF2B5EF4-FFF2-40B4-BE49-F238E27FC236}">
                <a16:creationId xmlns:a16="http://schemas.microsoft.com/office/drawing/2014/main" id="{03874C03-78FB-A84E-8775-F36DFAA2CA4D}"/>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30" name="Title 29">
            <a:extLst>
              <a:ext uri="{FF2B5EF4-FFF2-40B4-BE49-F238E27FC236}">
                <a16:creationId xmlns:a16="http://schemas.microsoft.com/office/drawing/2014/main" id="{A7AD724B-7259-2F49-9191-1E1B69BBB73D}"/>
              </a:ext>
            </a:extLst>
          </p:cNvPr>
          <p:cNvSpPr>
            <a:spLocks noGrp="1"/>
          </p:cNvSpPr>
          <p:nvPr>
            <p:ph type="title"/>
          </p:nvPr>
        </p:nvSpPr>
        <p:spPr/>
        <p:txBody>
          <a:bodyPr/>
          <a:lstStyle/>
          <a:p>
            <a:r>
              <a:rPr lang="en-US" dirty="0"/>
              <a:t>Wat zijn je rechten?</a:t>
            </a:r>
          </a:p>
        </p:txBody>
      </p:sp>
      <p:sp>
        <p:nvSpPr>
          <p:cNvPr id="10" name="Subtitle 9">
            <a:extLst>
              <a:ext uri="{FF2B5EF4-FFF2-40B4-BE49-F238E27FC236}">
                <a16:creationId xmlns:a16="http://schemas.microsoft.com/office/drawing/2014/main" id="{9CB698A5-15A6-544F-B31D-1D88C8F5C9BF}"/>
              </a:ext>
            </a:extLst>
          </p:cNvPr>
          <p:cNvSpPr>
            <a:spLocks noGrp="1"/>
          </p:cNvSpPr>
          <p:nvPr>
            <p:ph idx="1"/>
          </p:nvPr>
        </p:nvSpPr>
        <p:spPr/>
        <p:txBody>
          <a:bodyPr/>
          <a:lstStyle/>
          <a:p>
            <a:r>
              <a:rPr lang="nl-NL" dirty="0"/>
              <a:t>Je hebt recht op vrijheid en veiligheid.</a:t>
            </a:r>
          </a:p>
          <a:p>
            <a:r>
              <a:rPr lang="nl-NL" dirty="0"/>
              <a:t>Eergerelateerd geweld is strafbaar.</a:t>
            </a:r>
          </a:p>
          <a:p>
            <a:r>
              <a:rPr lang="nl-NL" dirty="0"/>
              <a:t>Zelfstandige verblijfsvergunning en geweld.</a:t>
            </a:r>
          </a:p>
        </p:txBody>
      </p:sp>
      <p:pic>
        <p:nvPicPr>
          <p:cNvPr id="17" name="Picture 16">
            <a:extLst>
              <a:ext uri="{FF2B5EF4-FFF2-40B4-BE49-F238E27FC236}">
                <a16:creationId xmlns:a16="http://schemas.microsoft.com/office/drawing/2014/main" id="{59D0B4C8-9B56-2845-A7AB-D27B4AC60B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grpSp>
        <p:nvGrpSpPr>
          <p:cNvPr id="33" name="object 9">
            <a:extLst>
              <a:ext uri="{FF2B5EF4-FFF2-40B4-BE49-F238E27FC236}">
                <a16:creationId xmlns:a16="http://schemas.microsoft.com/office/drawing/2014/main" id="{3A5F7605-AAD2-C64C-ABED-2A98EF870C64}"/>
              </a:ext>
            </a:extLst>
          </p:cNvPr>
          <p:cNvGrpSpPr/>
          <p:nvPr/>
        </p:nvGrpSpPr>
        <p:grpSpPr>
          <a:xfrm>
            <a:off x="9776146" y="409879"/>
            <a:ext cx="757555" cy="757555"/>
            <a:chOff x="9776146" y="409879"/>
            <a:chExt cx="757555" cy="757555"/>
          </a:xfrm>
        </p:grpSpPr>
        <p:sp>
          <p:nvSpPr>
            <p:cNvPr id="34" name="object 10">
              <a:extLst>
                <a:ext uri="{FF2B5EF4-FFF2-40B4-BE49-F238E27FC236}">
                  <a16:creationId xmlns:a16="http://schemas.microsoft.com/office/drawing/2014/main" id="{8565E0C8-E63B-3B4C-9DC5-76626DABC1F6}"/>
                </a:ext>
              </a:extLst>
            </p:cNvPr>
            <p:cNvSpPr/>
            <p:nvPr/>
          </p:nvSpPr>
          <p:spPr>
            <a:xfrm>
              <a:off x="9776146" y="409879"/>
              <a:ext cx="757555" cy="757555"/>
            </a:xfrm>
            <a:custGeom>
              <a:avLst/>
              <a:gdLst/>
              <a:ahLst/>
              <a:cxnLst/>
              <a:rect l="l" t="t" r="r" b="b"/>
              <a:pathLst>
                <a:path w="757554" h="757555">
                  <a:moveTo>
                    <a:pt x="378675" y="0"/>
                  </a:moveTo>
                  <a:lnTo>
                    <a:pt x="331176" y="2950"/>
                  </a:lnTo>
                  <a:lnTo>
                    <a:pt x="285438" y="11564"/>
                  </a:lnTo>
                  <a:lnTo>
                    <a:pt x="241814" y="25488"/>
                  </a:lnTo>
                  <a:lnTo>
                    <a:pt x="200661" y="44366"/>
                  </a:lnTo>
                  <a:lnTo>
                    <a:pt x="162332" y="67843"/>
                  </a:lnTo>
                  <a:lnTo>
                    <a:pt x="127184" y="95565"/>
                  </a:lnTo>
                  <a:lnTo>
                    <a:pt x="95571" y="127177"/>
                  </a:lnTo>
                  <a:lnTo>
                    <a:pt x="67847" y="162324"/>
                  </a:lnTo>
                  <a:lnTo>
                    <a:pt x="44369" y="200651"/>
                  </a:lnTo>
                  <a:lnTo>
                    <a:pt x="25489" y="241803"/>
                  </a:lnTo>
                  <a:lnTo>
                    <a:pt x="11565" y="285426"/>
                  </a:lnTo>
                  <a:lnTo>
                    <a:pt x="2950" y="331164"/>
                  </a:lnTo>
                  <a:lnTo>
                    <a:pt x="0" y="378663"/>
                  </a:lnTo>
                  <a:lnTo>
                    <a:pt x="2950" y="426162"/>
                  </a:lnTo>
                  <a:lnTo>
                    <a:pt x="11565" y="471900"/>
                  </a:lnTo>
                  <a:lnTo>
                    <a:pt x="25489" y="515522"/>
                  </a:lnTo>
                  <a:lnTo>
                    <a:pt x="44369" y="556675"/>
                  </a:lnTo>
                  <a:lnTo>
                    <a:pt x="67847" y="595002"/>
                  </a:lnTo>
                  <a:lnTo>
                    <a:pt x="95571" y="630148"/>
                  </a:lnTo>
                  <a:lnTo>
                    <a:pt x="127184" y="661760"/>
                  </a:lnTo>
                  <a:lnTo>
                    <a:pt x="162332" y="689482"/>
                  </a:lnTo>
                  <a:lnTo>
                    <a:pt x="200661" y="712960"/>
                  </a:lnTo>
                  <a:lnTo>
                    <a:pt x="241814" y="731838"/>
                  </a:lnTo>
                  <a:lnTo>
                    <a:pt x="285438" y="745761"/>
                  </a:lnTo>
                  <a:lnTo>
                    <a:pt x="331176" y="754376"/>
                  </a:lnTo>
                  <a:lnTo>
                    <a:pt x="378675" y="757326"/>
                  </a:lnTo>
                  <a:lnTo>
                    <a:pt x="426174" y="754376"/>
                  </a:lnTo>
                  <a:lnTo>
                    <a:pt x="471912" y="745761"/>
                  </a:lnTo>
                  <a:lnTo>
                    <a:pt x="515535" y="731838"/>
                  </a:lnTo>
                  <a:lnTo>
                    <a:pt x="556687" y="712960"/>
                  </a:lnTo>
                  <a:lnTo>
                    <a:pt x="595014" y="689482"/>
                  </a:lnTo>
                  <a:lnTo>
                    <a:pt x="630161" y="661760"/>
                  </a:lnTo>
                  <a:lnTo>
                    <a:pt x="661773" y="630148"/>
                  </a:lnTo>
                  <a:lnTo>
                    <a:pt x="689495" y="595002"/>
                  </a:lnTo>
                  <a:lnTo>
                    <a:pt x="712972" y="556675"/>
                  </a:lnTo>
                  <a:lnTo>
                    <a:pt x="731850" y="515522"/>
                  </a:lnTo>
                  <a:lnTo>
                    <a:pt x="745774" y="471900"/>
                  </a:lnTo>
                  <a:lnTo>
                    <a:pt x="754388" y="426162"/>
                  </a:lnTo>
                  <a:lnTo>
                    <a:pt x="757339" y="378663"/>
                  </a:lnTo>
                  <a:lnTo>
                    <a:pt x="754388" y="331164"/>
                  </a:lnTo>
                  <a:lnTo>
                    <a:pt x="745774" y="285426"/>
                  </a:lnTo>
                  <a:lnTo>
                    <a:pt x="731850" y="241803"/>
                  </a:lnTo>
                  <a:lnTo>
                    <a:pt x="712972" y="200651"/>
                  </a:lnTo>
                  <a:lnTo>
                    <a:pt x="689495" y="162324"/>
                  </a:lnTo>
                  <a:lnTo>
                    <a:pt x="661773" y="127177"/>
                  </a:lnTo>
                  <a:lnTo>
                    <a:pt x="630161" y="95565"/>
                  </a:lnTo>
                  <a:lnTo>
                    <a:pt x="595014" y="67843"/>
                  </a:lnTo>
                  <a:lnTo>
                    <a:pt x="556687" y="44366"/>
                  </a:lnTo>
                  <a:lnTo>
                    <a:pt x="515535" y="25488"/>
                  </a:lnTo>
                  <a:lnTo>
                    <a:pt x="471912" y="11564"/>
                  </a:lnTo>
                  <a:lnTo>
                    <a:pt x="426174" y="2950"/>
                  </a:lnTo>
                  <a:lnTo>
                    <a:pt x="378675" y="0"/>
                  </a:lnTo>
                  <a:close/>
                </a:path>
              </a:pathLst>
            </a:custGeom>
            <a:solidFill>
              <a:srgbClr val="EE2A7B"/>
            </a:solidFill>
          </p:spPr>
          <p:txBody>
            <a:bodyPr wrap="square" lIns="0" tIns="0" rIns="0" bIns="0" rtlCol="0"/>
            <a:lstStyle/>
            <a:p>
              <a:endParaRPr/>
            </a:p>
          </p:txBody>
        </p:sp>
        <p:sp>
          <p:nvSpPr>
            <p:cNvPr id="35" name="object 11">
              <a:extLst>
                <a:ext uri="{FF2B5EF4-FFF2-40B4-BE49-F238E27FC236}">
                  <a16:creationId xmlns:a16="http://schemas.microsoft.com/office/drawing/2014/main" id="{C60EB1DC-27AB-5244-A365-757B3296941E}"/>
                </a:ext>
              </a:extLst>
            </p:cNvPr>
            <p:cNvSpPr/>
            <p:nvPr/>
          </p:nvSpPr>
          <p:spPr>
            <a:xfrm>
              <a:off x="9865354" y="522048"/>
              <a:ext cx="493395" cy="465455"/>
            </a:xfrm>
            <a:custGeom>
              <a:avLst/>
              <a:gdLst/>
              <a:ahLst/>
              <a:cxnLst/>
              <a:rect l="l" t="t" r="r" b="b"/>
              <a:pathLst>
                <a:path w="493395" h="465455">
                  <a:moveTo>
                    <a:pt x="328676" y="0"/>
                  </a:moveTo>
                  <a:lnTo>
                    <a:pt x="246532" y="75158"/>
                  </a:lnTo>
                  <a:lnTo>
                    <a:pt x="253146" y="85095"/>
                  </a:lnTo>
                  <a:lnTo>
                    <a:pt x="270489" y="105973"/>
                  </a:lnTo>
                  <a:lnTo>
                    <a:pt x="290182" y="128649"/>
                  </a:lnTo>
                  <a:lnTo>
                    <a:pt x="303847" y="143979"/>
                  </a:lnTo>
                  <a:lnTo>
                    <a:pt x="305739" y="146354"/>
                  </a:lnTo>
                  <a:lnTo>
                    <a:pt x="305422" y="147066"/>
                  </a:lnTo>
                  <a:lnTo>
                    <a:pt x="273828" y="176641"/>
                  </a:lnTo>
                  <a:lnTo>
                    <a:pt x="124142" y="319557"/>
                  </a:lnTo>
                  <a:lnTo>
                    <a:pt x="106993" y="334722"/>
                  </a:lnTo>
                  <a:lnTo>
                    <a:pt x="88942" y="348592"/>
                  </a:lnTo>
                  <a:lnTo>
                    <a:pt x="69766" y="360848"/>
                  </a:lnTo>
                  <a:lnTo>
                    <a:pt x="39387" y="376157"/>
                  </a:lnTo>
                  <a:lnTo>
                    <a:pt x="30164" y="382125"/>
                  </a:lnTo>
                  <a:lnTo>
                    <a:pt x="21457" y="388867"/>
                  </a:lnTo>
                  <a:lnTo>
                    <a:pt x="7721" y="401193"/>
                  </a:lnTo>
                  <a:lnTo>
                    <a:pt x="4000" y="407289"/>
                  </a:lnTo>
                  <a:lnTo>
                    <a:pt x="1816" y="414350"/>
                  </a:lnTo>
                  <a:lnTo>
                    <a:pt x="584" y="417258"/>
                  </a:lnTo>
                  <a:lnTo>
                    <a:pt x="18096" y="458770"/>
                  </a:lnTo>
                  <a:lnTo>
                    <a:pt x="38878" y="465416"/>
                  </a:lnTo>
                  <a:lnTo>
                    <a:pt x="49007" y="464485"/>
                  </a:lnTo>
                  <a:lnTo>
                    <a:pt x="83831" y="436986"/>
                  </a:lnTo>
                  <a:lnTo>
                    <a:pt x="102725" y="409000"/>
                  </a:lnTo>
                  <a:lnTo>
                    <a:pt x="108102" y="400858"/>
                  </a:lnTo>
                  <a:lnTo>
                    <a:pt x="140701" y="364262"/>
                  </a:lnTo>
                  <a:lnTo>
                    <a:pt x="177164" y="330930"/>
                  </a:lnTo>
                  <a:lnTo>
                    <a:pt x="221856" y="291280"/>
                  </a:lnTo>
                  <a:lnTo>
                    <a:pt x="306702" y="216961"/>
                  </a:lnTo>
                  <a:lnTo>
                    <a:pt x="335330" y="191427"/>
                  </a:lnTo>
                  <a:lnTo>
                    <a:pt x="340880" y="185724"/>
                  </a:lnTo>
                  <a:lnTo>
                    <a:pt x="342277" y="186143"/>
                  </a:lnTo>
                  <a:lnTo>
                    <a:pt x="349848" y="194312"/>
                  </a:lnTo>
                  <a:lnTo>
                    <a:pt x="359100" y="203760"/>
                  </a:lnTo>
                  <a:lnTo>
                    <a:pt x="407454" y="251396"/>
                  </a:lnTo>
                  <a:lnTo>
                    <a:pt x="493001" y="172097"/>
                  </a:lnTo>
                  <a:lnTo>
                    <a:pt x="491498" y="168429"/>
                  </a:lnTo>
                  <a:lnTo>
                    <a:pt x="473879" y="149280"/>
                  </a:lnTo>
                  <a:lnTo>
                    <a:pt x="424740" y="98515"/>
                  </a:lnTo>
                  <a:lnTo>
                    <a:pt x="328676" y="0"/>
                  </a:lnTo>
                  <a:close/>
                </a:path>
              </a:pathLst>
            </a:custGeom>
            <a:solidFill>
              <a:srgbClr val="FFFFFF"/>
            </a:solidFill>
          </p:spPr>
          <p:txBody>
            <a:bodyPr wrap="square" lIns="0" tIns="0" rIns="0" bIns="0" rtlCol="0"/>
            <a:lstStyle/>
            <a:p>
              <a:endParaRPr/>
            </a:p>
          </p:txBody>
        </p:sp>
        <p:pic>
          <p:nvPicPr>
            <p:cNvPr id="36" name="object 12">
              <a:extLst>
                <a:ext uri="{FF2B5EF4-FFF2-40B4-BE49-F238E27FC236}">
                  <a16:creationId xmlns:a16="http://schemas.microsoft.com/office/drawing/2014/main" id="{75067433-229F-3C49-9E78-E774015D3E7C}"/>
                </a:ext>
              </a:extLst>
            </p:cNvPr>
            <p:cNvPicPr/>
            <p:nvPr/>
          </p:nvPicPr>
          <p:blipFill>
            <a:blip r:embed="rId6" cstate="screen">
              <a:extLst>
                <a:ext uri="{28A0092B-C50C-407E-A947-70E740481C1C}">
                  <a14:useLocalDpi xmlns:a14="http://schemas.microsoft.com/office/drawing/2010/main"/>
                </a:ext>
              </a:extLst>
            </a:blip>
            <a:stretch>
              <a:fillRect/>
            </a:stretch>
          </p:blipFill>
          <p:spPr>
            <a:xfrm>
              <a:off x="10070284" y="477875"/>
              <a:ext cx="120927" cy="114234"/>
            </a:xfrm>
            <a:prstGeom prst="rect">
              <a:avLst/>
            </a:prstGeom>
          </p:spPr>
        </p:pic>
        <p:pic>
          <p:nvPicPr>
            <p:cNvPr id="37" name="object 13">
              <a:extLst>
                <a:ext uri="{FF2B5EF4-FFF2-40B4-BE49-F238E27FC236}">
                  <a16:creationId xmlns:a16="http://schemas.microsoft.com/office/drawing/2014/main" id="{7E06B8CC-9FBD-AE46-962B-2CA0AAF0A6A9}"/>
                </a:ext>
              </a:extLst>
            </p:cNvPr>
            <p:cNvPicPr/>
            <p:nvPr/>
          </p:nvPicPr>
          <p:blipFill>
            <a:blip r:embed="rId7" cstate="screen">
              <a:extLst>
                <a:ext uri="{28A0092B-C50C-407E-A947-70E740481C1C}">
                  <a14:useLocalDpi xmlns:a14="http://schemas.microsoft.com/office/drawing/2010/main"/>
                </a:ext>
              </a:extLst>
            </a:blip>
            <a:stretch>
              <a:fillRect/>
            </a:stretch>
          </p:blipFill>
          <p:spPr>
            <a:xfrm>
              <a:off x="10278096" y="698713"/>
              <a:ext cx="121323" cy="115331"/>
            </a:xfrm>
            <a:prstGeom prst="rect">
              <a:avLst/>
            </a:prstGeom>
          </p:spPr>
        </p:pic>
        <p:sp>
          <p:nvSpPr>
            <p:cNvPr id="38" name="object 14">
              <a:extLst>
                <a:ext uri="{FF2B5EF4-FFF2-40B4-BE49-F238E27FC236}">
                  <a16:creationId xmlns:a16="http://schemas.microsoft.com/office/drawing/2014/main" id="{4A0A14E8-C935-2A42-ACD4-F691984F9669}"/>
                </a:ext>
              </a:extLst>
            </p:cNvPr>
            <p:cNvSpPr/>
            <p:nvPr/>
          </p:nvSpPr>
          <p:spPr>
            <a:xfrm>
              <a:off x="10082768" y="929399"/>
              <a:ext cx="320675" cy="91440"/>
            </a:xfrm>
            <a:custGeom>
              <a:avLst/>
              <a:gdLst/>
              <a:ahLst/>
              <a:cxnLst/>
              <a:rect l="l" t="t" r="r" b="b"/>
              <a:pathLst>
                <a:path w="320675" h="91440">
                  <a:moveTo>
                    <a:pt x="297495" y="91046"/>
                  </a:moveTo>
                  <a:lnTo>
                    <a:pt x="256511" y="91046"/>
                  </a:lnTo>
                  <a:lnTo>
                    <a:pt x="288666" y="91071"/>
                  </a:lnTo>
                  <a:lnTo>
                    <a:pt x="297416" y="91071"/>
                  </a:lnTo>
                  <a:close/>
                </a:path>
                <a:path w="320675" h="91440">
                  <a:moveTo>
                    <a:pt x="285288" y="39700"/>
                  </a:moveTo>
                  <a:lnTo>
                    <a:pt x="282062" y="39712"/>
                  </a:lnTo>
                  <a:lnTo>
                    <a:pt x="32151" y="39712"/>
                  </a:lnTo>
                  <a:lnTo>
                    <a:pt x="25138" y="40248"/>
                  </a:lnTo>
                  <a:lnTo>
                    <a:pt x="0" y="65257"/>
                  </a:lnTo>
                  <a:lnTo>
                    <a:pt x="1670" y="73552"/>
                  </a:lnTo>
                  <a:lnTo>
                    <a:pt x="31872" y="91059"/>
                  </a:lnTo>
                  <a:lnTo>
                    <a:pt x="297495" y="91046"/>
                  </a:lnTo>
                  <a:lnTo>
                    <a:pt x="305239" y="88557"/>
                  </a:lnTo>
                  <a:lnTo>
                    <a:pt x="311932" y="82956"/>
                  </a:lnTo>
                  <a:lnTo>
                    <a:pt x="318227" y="75217"/>
                  </a:lnTo>
                  <a:lnTo>
                    <a:pt x="320590" y="66411"/>
                  </a:lnTo>
                  <a:lnTo>
                    <a:pt x="318987" y="57438"/>
                  </a:lnTo>
                  <a:lnTo>
                    <a:pt x="288513" y="39712"/>
                  </a:lnTo>
                  <a:lnTo>
                    <a:pt x="285288" y="39700"/>
                  </a:lnTo>
                  <a:close/>
                </a:path>
                <a:path w="320675" h="91440">
                  <a:moveTo>
                    <a:pt x="261907" y="0"/>
                  </a:moveTo>
                  <a:lnTo>
                    <a:pt x="58694" y="0"/>
                  </a:lnTo>
                  <a:lnTo>
                    <a:pt x="49576" y="1852"/>
                  </a:lnTo>
                  <a:lnTo>
                    <a:pt x="42110" y="6897"/>
                  </a:lnTo>
                  <a:lnTo>
                    <a:pt x="37065" y="14364"/>
                  </a:lnTo>
                  <a:lnTo>
                    <a:pt x="35212" y="23482"/>
                  </a:lnTo>
                  <a:lnTo>
                    <a:pt x="35212" y="29768"/>
                  </a:lnTo>
                  <a:lnTo>
                    <a:pt x="37726" y="35483"/>
                  </a:lnTo>
                  <a:lnTo>
                    <a:pt x="41778" y="39712"/>
                  </a:lnTo>
                  <a:lnTo>
                    <a:pt x="278848" y="39700"/>
                  </a:lnTo>
                  <a:lnTo>
                    <a:pt x="282887" y="35483"/>
                  </a:lnTo>
                  <a:lnTo>
                    <a:pt x="285389" y="29768"/>
                  </a:lnTo>
                  <a:lnTo>
                    <a:pt x="285389" y="23482"/>
                  </a:lnTo>
                  <a:lnTo>
                    <a:pt x="283536" y="14364"/>
                  </a:lnTo>
                  <a:lnTo>
                    <a:pt x="278491" y="6897"/>
                  </a:lnTo>
                  <a:lnTo>
                    <a:pt x="271025" y="1852"/>
                  </a:lnTo>
                  <a:lnTo>
                    <a:pt x="261907" y="0"/>
                  </a:lnTo>
                  <a:close/>
                </a:path>
              </a:pathLst>
            </a:custGeom>
            <a:solidFill>
              <a:srgbClr val="FFFFFF"/>
            </a:solidFill>
          </p:spPr>
          <p:txBody>
            <a:bodyPr wrap="square" lIns="0" tIns="0" rIns="0" bIns="0" rtlCol="0"/>
            <a:lstStyle/>
            <a:p>
              <a:endParaRPr/>
            </a:p>
          </p:txBody>
        </p:sp>
      </p:grpSp>
      <p:sp>
        <p:nvSpPr>
          <p:cNvPr id="45" name="TextBox 44">
            <a:extLst>
              <a:ext uri="{FF2B5EF4-FFF2-40B4-BE49-F238E27FC236}">
                <a16:creationId xmlns:a16="http://schemas.microsoft.com/office/drawing/2014/main" id="{5E4E199F-BB47-A846-B474-652BC71C6F40}"/>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latin typeface="+mj-lt"/>
              </a:rPr>
              <a:t>EERGERELATEERD GEWELD</a:t>
            </a:r>
            <a:endParaRPr lang="en-US" sz="2200" dirty="0">
              <a:solidFill>
                <a:schemeClr val="bg1"/>
              </a:solidFill>
              <a:latin typeface="+mj-lt"/>
            </a:endParaRPr>
          </a:p>
          <a:p>
            <a:endParaRPr lang="en-US" dirty="0"/>
          </a:p>
        </p:txBody>
      </p:sp>
    </p:spTree>
    <p:extLst>
      <p:ext uri="{BB962C8B-B14F-4D97-AF65-F5344CB8AC3E}">
        <p14:creationId xmlns:p14="http://schemas.microsoft.com/office/powerpoint/2010/main" val="11063892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bg object 16">
            <a:extLst>
              <a:ext uri="{FF2B5EF4-FFF2-40B4-BE49-F238E27FC236}">
                <a16:creationId xmlns:a16="http://schemas.microsoft.com/office/drawing/2014/main" id="{DAFDCAE2-32C0-4846-A429-D09BBF04D55B}"/>
              </a:ext>
            </a:extLst>
          </p:cNvPr>
          <p:cNvPicPr/>
          <p:nvPr/>
        </p:nvPicPr>
        <p:blipFill>
          <a:blip r:embed="rId3">
            <a:extLst>
              <a:ext uri="{28A0092B-C50C-407E-A947-70E740481C1C}">
                <a14:useLocalDpi xmlns:a14="http://schemas.microsoft.com/office/drawing/2010/main"/>
              </a:ext>
            </a:extLst>
          </a:blip>
          <a:srcRect/>
          <a:stretch/>
        </p:blipFill>
        <p:spPr>
          <a:xfrm>
            <a:off x="4197" y="0"/>
            <a:ext cx="12192000" cy="6858000"/>
          </a:xfrm>
          <a:prstGeom prst="rect">
            <a:avLst/>
          </a:prstGeom>
        </p:spPr>
      </p:pic>
      <p:pic>
        <p:nvPicPr>
          <p:cNvPr id="31" name="Picture 30">
            <a:extLst>
              <a:ext uri="{FF2B5EF4-FFF2-40B4-BE49-F238E27FC236}">
                <a16:creationId xmlns:a16="http://schemas.microsoft.com/office/drawing/2014/main" id="{8847BE0B-7440-E340-A4B2-B07BAA4AF4B8}"/>
              </a:ext>
            </a:extLst>
          </p:cNvPr>
          <p:cNvPicPr>
            <a:picLocks noChangeAspect="1"/>
          </p:cNvPicPr>
          <p:nvPr/>
        </p:nvPicPr>
        <p:blipFill>
          <a:blip r:embed="rId4"/>
          <a:stretch>
            <a:fillRect/>
          </a:stretch>
        </p:blipFill>
        <p:spPr>
          <a:xfrm>
            <a:off x="558291" y="699800"/>
            <a:ext cx="11074400" cy="5676900"/>
          </a:xfrm>
          <a:prstGeom prst="rect">
            <a:avLst/>
          </a:prstGeom>
        </p:spPr>
      </p:pic>
      <p:sp>
        <p:nvSpPr>
          <p:cNvPr id="26" name="bg object 22">
            <a:extLst>
              <a:ext uri="{FF2B5EF4-FFF2-40B4-BE49-F238E27FC236}">
                <a16:creationId xmlns:a16="http://schemas.microsoft.com/office/drawing/2014/main" id="{9AC8B789-3B87-134F-AE5A-2AFB7D16F995}"/>
              </a:ext>
            </a:extLst>
          </p:cNvPr>
          <p:cNvSpPr/>
          <p:nvPr/>
        </p:nvSpPr>
        <p:spPr>
          <a:xfrm>
            <a:off x="558291" y="180746"/>
            <a:ext cx="4484370" cy="458470"/>
          </a:xfrm>
          <a:custGeom>
            <a:avLst/>
            <a:gdLst/>
            <a:ahLst/>
            <a:cxnLst/>
            <a:rect l="l" t="t" r="r" b="b"/>
            <a:pathLst>
              <a:path w="4484370" h="458470">
                <a:moveTo>
                  <a:pt x="4484344" y="0"/>
                </a:moveTo>
                <a:lnTo>
                  <a:pt x="0" y="0"/>
                </a:lnTo>
                <a:lnTo>
                  <a:pt x="0" y="458254"/>
                </a:lnTo>
                <a:lnTo>
                  <a:pt x="4484344" y="458254"/>
                </a:lnTo>
                <a:lnTo>
                  <a:pt x="4484344" y="0"/>
                </a:lnTo>
                <a:close/>
              </a:path>
            </a:pathLst>
          </a:custGeom>
          <a:solidFill>
            <a:srgbClr val="00B4E1"/>
          </a:solidFill>
        </p:spPr>
        <p:txBody>
          <a:bodyPr wrap="square" lIns="0" tIns="0" rIns="0" bIns="0" rtlCol="0"/>
          <a:lstStyle/>
          <a:p>
            <a:endParaRPr/>
          </a:p>
        </p:txBody>
      </p:sp>
      <p:sp>
        <p:nvSpPr>
          <p:cNvPr id="5" name="TextBox 4">
            <a:extLst>
              <a:ext uri="{FF2B5EF4-FFF2-40B4-BE49-F238E27FC236}">
                <a16:creationId xmlns:a16="http://schemas.microsoft.com/office/drawing/2014/main" id="{16E45A31-82AC-2F43-A39D-F67829BE2FB0}"/>
              </a:ext>
            </a:extLst>
          </p:cNvPr>
          <p:cNvSpPr txBox="1"/>
          <p:nvPr/>
        </p:nvSpPr>
        <p:spPr>
          <a:xfrm>
            <a:off x="680974" y="180746"/>
            <a:ext cx="6270752" cy="707886"/>
          </a:xfrm>
          <a:prstGeom prst="rect">
            <a:avLst/>
          </a:prstGeom>
          <a:noFill/>
        </p:spPr>
        <p:txBody>
          <a:bodyPr wrap="square" rtlCol="0">
            <a:spAutoFit/>
          </a:bodyPr>
          <a:lstStyle/>
          <a:p>
            <a:r>
              <a:rPr lang="nl-NL" sz="2200" dirty="0">
                <a:solidFill>
                  <a:schemeClr val="bg1"/>
                </a:solidFill>
                <a:latin typeface="+mj-lt"/>
              </a:rPr>
              <a:t>EERGERELATEERD GEWELD</a:t>
            </a:r>
            <a:endParaRPr lang="en-US" sz="2200" dirty="0">
              <a:solidFill>
                <a:schemeClr val="bg1"/>
              </a:solidFill>
              <a:latin typeface="+mj-lt"/>
            </a:endParaRPr>
          </a:p>
          <a:p>
            <a:endParaRPr lang="en-US" dirty="0"/>
          </a:p>
        </p:txBody>
      </p:sp>
      <p:pic>
        <p:nvPicPr>
          <p:cNvPr id="17" name="Picture 16">
            <a:extLst>
              <a:ext uri="{FF2B5EF4-FFF2-40B4-BE49-F238E27FC236}">
                <a16:creationId xmlns:a16="http://schemas.microsoft.com/office/drawing/2014/main" id="{59D0B4C8-9B56-2845-A7AB-D27B4AC60B0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7352" t="-12707" r="30564" b="27254"/>
          <a:stretch/>
        </p:blipFill>
        <p:spPr>
          <a:xfrm>
            <a:off x="148590" y="5982594"/>
            <a:ext cx="758952" cy="716280"/>
          </a:xfrm>
          <a:prstGeom prst="rect">
            <a:avLst/>
          </a:prstGeom>
        </p:spPr>
      </p:pic>
      <p:pic>
        <p:nvPicPr>
          <p:cNvPr id="16" name="Picture 15">
            <a:extLst>
              <a:ext uri="{FF2B5EF4-FFF2-40B4-BE49-F238E27FC236}">
                <a16:creationId xmlns:a16="http://schemas.microsoft.com/office/drawing/2014/main" id="{FFD20BC0-D25A-014B-9955-21C2D0AEA8BE}"/>
              </a:ext>
            </a:extLst>
          </p:cNvPr>
          <p:cNvPicPr>
            <a:picLocks noChangeAspect="1"/>
          </p:cNvPicPr>
          <p:nvPr/>
        </p:nvPicPr>
        <p:blipFill>
          <a:blip r:embed="rId6"/>
          <a:stretch>
            <a:fillRect/>
          </a:stretch>
        </p:blipFill>
        <p:spPr>
          <a:xfrm>
            <a:off x="9618506" y="522364"/>
            <a:ext cx="1072834" cy="552041"/>
          </a:xfrm>
          <a:prstGeom prst="rect">
            <a:avLst/>
          </a:prstGeom>
        </p:spPr>
      </p:pic>
      <p:sp>
        <p:nvSpPr>
          <p:cNvPr id="2" name="Title 1">
            <a:extLst>
              <a:ext uri="{FF2B5EF4-FFF2-40B4-BE49-F238E27FC236}">
                <a16:creationId xmlns:a16="http://schemas.microsoft.com/office/drawing/2014/main" id="{B4740005-6F81-2B49-B5B4-E3FDA712F993}"/>
              </a:ext>
            </a:extLst>
          </p:cNvPr>
          <p:cNvSpPr>
            <a:spLocks noGrp="1"/>
          </p:cNvSpPr>
          <p:nvPr>
            <p:ph type="title"/>
          </p:nvPr>
        </p:nvSpPr>
        <p:spPr>
          <a:xfrm>
            <a:off x="677780" y="812095"/>
            <a:ext cx="10515600" cy="639216"/>
          </a:xfrm>
        </p:spPr>
        <p:txBody>
          <a:bodyPr/>
          <a:lstStyle/>
          <a:p>
            <a:r>
              <a:rPr lang="en-US" dirty="0"/>
              <a:t>Wat kan je doen?</a:t>
            </a:r>
          </a:p>
        </p:txBody>
      </p:sp>
      <p:sp>
        <p:nvSpPr>
          <p:cNvPr id="3" name="Content Placeholder 2">
            <a:extLst>
              <a:ext uri="{FF2B5EF4-FFF2-40B4-BE49-F238E27FC236}">
                <a16:creationId xmlns:a16="http://schemas.microsoft.com/office/drawing/2014/main" id="{F4F6A2FB-BE2B-6A4C-AC60-D8773F8425D8}"/>
              </a:ext>
            </a:extLst>
          </p:cNvPr>
          <p:cNvSpPr>
            <a:spLocks noGrp="1"/>
          </p:cNvSpPr>
          <p:nvPr>
            <p:ph idx="1"/>
          </p:nvPr>
        </p:nvSpPr>
        <p:spPr/>
        <p:txBody>
          <a:bodyPr/>
          <a:lstStyle/>
          <a:p>
            <a:r>
              <a:rPr lang="nl-NL" dirty="0"/>
              <a:t>Politie</a:t>
            </a:r>
          </a:p>
          <a:p>
            <a:r>
              <a:rPr lang="nl-NL" dirty="0"/>
              <a:t>Praat met iemand die je vertrouwt</a:t>
            </a:r>
          </a:p>
          <a:p>
            <a:r>
              <a:rPr lang="nl-NL" dirty="0"/>
              <a:t>Vraag om hulp</a:t>
            </a:r>
          </a:p>
          <a:p>
            <a:pPr marL="0" indent="0">
              <a:buNone/>
            </a:pPr>
            <a:endParaRPr lang="en-US" dirty="0"/>
          </a:p>
        </p:txBody>
      </p:sp>
    </p:spTree>
    <p:extLst>
      <p:ext uri="{BB962C8B-B14F-4D97-AF65-F5344CB8AC3E}">
        <p14:creationId xmlns:p14="http://schemas.microsoft.com/office/powerpoint/2010/main" val="3607650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ndertitel 2">
            <a:extLst>
              <a:ext uri="{FF2B5EF4-FFF2-40B4-BE49-F238E27FC236}">
                <a16:creationId xmlns:a16="http://schemas.microsoft.com/office/drawing/2014/main" id="{CE9E7E72-741D-6D4E-ABA7-3D0EA783FB0A}"/>
              </a:ext>
            </a:extLst>
          </p:cNvPr>
          <p:cNvSpPr txBox="1">
            <a:spLocks/>
          </p:cNvSpPr>
          <p:nvPr/>
        </p:nvSpPr>
        <p:spPr>
          <a:xfrm>
            <a:off x="677780" y="1636295"/>
            <a:ext cx="9144000" cy="382374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6000"/>
              </a:lnSpc>
              <a:spcBef>
                <a:spcPts val="1000"/>
              </a:spcBef>
              <a:spcAft>
                <a:spcPts val="800"/>
              </a:spcAft>
              <a:buClr>
                <a:prstClr val="white"/>
              </a:buClr>
              <a:buSzTx/>
              <a:buFont typeface="System Font Regular"/>
              <a:buChar char="&gt;"/>
              <a:tabLst/>
              <a:defRPr/>
            </a:pP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Praat met elkaar over deze thema’s, </a:t>
            </a:r>
            <a:b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b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niet alleen als er een directe aanleiding is. </a:t>
            </a:r>
          </a:p>
          <a:p>
            <a:pPr marL="228600" marR="0" lvl="0" indent="-228600" algn="l" defTabSz="914400" rtl="0" eaLnBrk="1" fontAlgn="auto" latinLnBrk="0" hangingPunct="1">
              <a:lnSpc>
                <a:spcPct val="106000"/>
              </a:lnSpc>
              <a:spcBef>
                <a:spcPts val="1000"/>
              </a:spcBef>
              <a:spcAft>
                <a:spcPts val="800"/>
              </a:spcAft>
              <a:buClr>
                <a:prstClr val="white"/>
              </a:buClr>
              <a:buSzTx/>
              <a:buFont typeface="System Font Regular"/>
              <a:buChar char="&gt;"/>
              <a:tabLst/>
              <a:defRPr/>
            </a:pP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Schaam je niet als je slachtoffer bent. </a:t>
            </a:r>
          </a:p>
          <a:p>
            <a:pPr marL="228600" marR="0" lvl="0" indent="-228600" algn="l" defTabSz="914400" rtl="0" eaLnBrk="1" fontAlgn="auto" latinLnBrk="0" hangingPunct="1">
              <a:lnSpc>
                <a:spcPct val="106000"/>
              </a:lnSpc>
              <a:spcBef>
                <a:spcPts val="1000"/>
              </a:spcBef>
              <a:spcAft>
                <a:spcPts val="800"/>
              </a:spcAft>
              <a:buClr>
                <a:prstClr val="white"/>
              </a:buClr>
              <a:buSzTx/>
              <a:buFont typeface="System Font Regular"/>
              <a:buChar char="&gt;"/>
              <a:tabLst/>
              <a:defRPr/>
            </a:pP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Vraag om hulp. Je kunt ook hulp vragen </a:t>
            </a:r>
            <a:b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b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voor een ander die in nood zit. </a:t>
            </a:r>
          </a:p>
          <a:p>
            <a:pPr marL="228600" marR="0" lvl="0" indent="-228600" algn="l" defTabSz="914400" rtl="0" eaLnBrk="1" fontAlgn="auto" latinLnBrk="0" hangingPunct="1">
              <a:lnSpc>
                <a:spcPct val="106000"/>
              </a:lnSpc>
              <a:spcBef>
                <a:spcPts val="1000"/>
              </a:spcBef>
              <a:spcAft>
                <a:spcPts val="800"/>
              </a:spcAft>
              <a:buClr>
                <a:prstClr val="white"/>
              </a:buClr>
              <a:buSzTx/>
              <a:buFont typeface="System Font Regular"/>
              <a:buChar char="&gt;"/>
              <a:tabLst/>
              <a:defRPr/>
            </a:pPr>
            <a:r>
              <a:rPr kumimoji="0" lang="nl-NL" sz="2800" b="0" i="0" u="none" strike="noStrike" kern="1200" cap="none" spc="0" normalizeH="0" baseline="0" noProof="0" dirty="0">
                <a:ln>
                  <a:noFill/>
                </a:ln>
                <a:solidFill>
                  <a:prstClr val="white"/>
                </a:solidFill>
                <a:effectLst/>
                <a:uLnTx/>
                <a:uFillTx/>
                <a:latin typeface="Calibri Light" panose="020F0302020204030204"/>
                <a:ea typeface="Noto Sans Symbols"/>
                <a:cs typeface="Noto Sans Symbols"/>
              </a:rPr>
              <a:t>Signaleer wanneer anderen hulp nodig hebben. </a:t>
            </a:r>
          </a:p>
        </p:txBody>
      </p:sp>
      <p:sp>
        <p:nvSpPr>
          <p:cNvPr id="10" name="Title 1">
            <a:extLst>
              <a:ext uri="{FF2B5EF4-FFF2-40B4-BE49-F238E27FC236}">
                <a16:creationId xmlns:a16="http://schemas.microsoft.com/office/drawing/2014/main" id="{9B15277C-2B10-5648-B259-ADE378D713E4}"/>
              </a:ext>
            </a:extLst>
          </p:cNvPr>
          <p:cNvSpPr>
            <a:spLocks noGrp="1"/>
          </p:cNvSpPr>
          <p:nvPr>
            <p:ph type="title"/>
          </p:nvPr>
        </p:nvSpPr>
        <p:spPr>
          <a:xfrm>
            <a:off x="677780" y="796053"/>
            <a:ext cx="10515600" cy="639216"/>
          </a:xfrm>
        </p:spPr>
        <p:txBody>
          <a:bodyPr/>
          <a:lstStyle/>
          <a:p>
            <a:pPr algn="l"/>
            <a:r>
              <a:rPr lang="nl-NL" dirty="0"/>
              <a:t>Afsluiten</a:t>
            </a:r>
            <a:endParaRPr lang="en-US" dirty="0"/>
          </a:p>
        </p:txBody>
      </p:sp>
    </p:spTree>
    <p:extLst>
      <p:ext uri="{BB962C8B-B14F-4D97-AF65-F5344CB8AC3E}">
        <p14:creationId xmlns:p14="http://schemas.microsoft.com/office/powerpoint/2010/main" val="1945811274"/>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1098</Words>
  <Application>Microsoft Office PowerPoint</Application>
  <PresentationFormat>Breedbeeld</PresentationFormat>
  <Paragraphs>71</Paragraphs>
  <Slides>8</Slides>
  <Notes>8</Notes>
  <HiddenSlides>0</HiddenSlides>
  <MMClips>0</MMClips>
  <ScaleCrop>false</ScaleCrop>
  <HeadingPairs>
    <vt:vector size="6" baseType="variant">
      <vt:variant>
        <vt:lpstr>Gebruikte lettertypen</vt:lpstr>
      </vt:variant>
      <vt:variant>
        <vt:i4>6</vt:i4>
      </vt:variant>
      <vt:variant>
        <vt:lpstr>Thema</vt:lpstr>
      </vt:variant>
      <vt:variant>
        <vt:i4>2</vt:i4>
      </vt:variant>
      <vt:variant>
        <vt:lpstr>Diatitels</vt:lpstr>
      </vt:variant>
      <vt:variant>
        <vt:i4>8</vt:i4>
      </vt:variant>
    </vt:vector>
  </HeadingPairs>
  <TitlesOfParts>
    <vt:vector size="16" baseType="lpstr">
      <vt:lpstr>Arial</vt:lpstr>
      <vt:lpstr>Calibri</vt:lpstr>
      <vt:lpstr>Calibri Light</vt:lpstr>
      <vt:lpstr>Courier New</vt:lpstr>
      <vt:lpstr>Noto Sans Symbols</vt:lpstr>
      <vt:lpstr>System Font Regular</vt:lpstr>
      <vt:lpstr>Kantoorthema</vt:lpstr>
      <vt:lpstr>1_Kantoorthema</vt:lpstr>
      <vt:lpstr>PowerPoint-presentatie</vt:lpstr>
      <vt:lpstr>Eergerelateerd geweld  </vt:lpstr>
      <vt:lpstr>PowerPoint-presentatie</vt:lpstr>
      <vt:lpstr>PowerPoint-presentatie</vt:lpstr>
      <vt:lpstr>“Mijn vriend was boos toen ik geen relatie meer wilde. Hij heeft daarom tegen mensen gelogen dat we seks hebben gehad. Hij bedreigde mij ook. (Sana, 20)  </vt:lpstr>
      <vt:lpstr>Wat zijn je rechten?</vt:lpstr>
      <vt:lpstr>Wat kan je doen?</vt:lpstr>
      <vt:lpstr>Afsluiten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Imane Daoudi</dc:creator>
  <cp:lastModifiedBy>Pinar Besli</cp:lastModifiedBy>
  <cp:revision>7</cp:revision>
  <dcterms:created xsi:type="dcterms:W3CDTF">2022-01-25T10:47:37Z</dcterms:created>
  <dcterms:modified xsi:type="dcterms:W3CDTF">2022-02-01T11:39:34Z</dcterms:modified>
</cp:coreProperties>
</file>