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0"/>
  </p:notesMasterIdLst>
  <p:sldIdLst>
    <p:sldId id="276" r:id="rId2"/>
    <p:sldId id="320" r:id="rId3"/>
    <p:sldId id="290" r:id="rId4"/>
    <p:sldId id="296" r:id="rId5"/>
    <p:sldId id="322" r:id="rId6"/>
    <p:sldId id="297" r:id="rId7"/>
    <p:sldId id="298" r:id="rId8"/>
    <p:sldId id="321" r:id="rId9"/>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72000" autoAdjust="0"/>
  </p:normalViewPr>
  <p:slideViewPr>
    <p:cSldViewPr snapToGrid="0" snapToObjects="1">
      <p:cViewPr varScale="1">
        <p:scale>
          <a:sx n="60" d="100"/>
          <a:sy n="60" d="100"/>
        </p:scale>
        <p:origin x="1522" y="4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FCB091-7B90-834F-8B4F-9B830FF3C8D6}" type="datetimeFigureOut">
              <a:rPr lang="nl-NL" smtClean="0"/>
              <a:t>1-2-2022</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97CD8F-6CC7-124E-A3D8-7F687B80B284}" type="slidenum">
              <a:rPr lang="nl-NL" smtClean="0"/>
              <a:t>‹nr.›</a:t>
            </a:fld>
            <a:endParaRPr lang="nl-NL"/>
          </a:p>
        </p:txBody>
      </p:sp>
    </p:spTree>
    <p:extLst>
      <p:ext uri="{BB962C8B-B14F-4D97-AF65-F5344CB8AC3E}">
        <p14:creationId xmlns:p14="http://schemas.microsoft.com/office/powerpoint/2010/main" val="17575279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lnSpc>
                <a:spcPct val="107000"/>
              </a:lnSpc>
              <a:spcAft>
                <a:spcPts val="800"/>
              </a:spcAft>
              <a:buNone/>
            </a:pPr>
            <a:r>
              <a:rPr lang="nl-NL" sz="1800" b="1" dirty="0">
                <a:solidFill>
                  <a:srgbClr val="000000"/>
                </a:solidFill>
                <a:effectLst/>
                <a:latin typeface="Calibri" panose="020F0502020204030204" pitchFamily="34" charset="0"/>
                <a:ea typeface="Calibri" panose="020F0502020204030204" pitchFamily="34" charset="0"/>
              </a:rPr>
              <a:t>Vertel in het kort iets over het programma en het doel van de voorlichting: </a:t>
            </a:r>
            <a:endParaRPr lang="nl-NL" sz="1800" b="1" i="0" dirty="0">
              <a:solidFill>
                <a:srgbClr val="000000"/>
              </a:solidFill>
              <a:effectLst/>
              <a:latin typeface="Calibri" panose="020F0502020204030204" pitchFamily="34" charset="0"/>
              <a:ea typeface="Calibri" panose="020F0502020204030204" pitchFamily="34" charset="0"/>
            </a:endParaRPr>
          </a:p>
          <a:p>
            <a:pPr marL="0" indent="0">
              <a:lnSpc>
                <a:spcPct val="107000"/>
              </a:lnSpc>
              <a:spcAft>
                <a:spcPts val="800"/>
              </a:spcAft>
              <a:buNone/>
            </a:pPr>
            <a:r>
              <a:rPr lang="nl-NL" sz="1800" i="1" dirty="0">
                <a:effectLst/>
                <a:latin typeface="Calibri" panose="020F0502020204030204" pitchFamily="34" charset="0"/>
                <a:ea typeface="Calibri" panose="020F0502020204030204" pitchFamily="34" charset="0"/>
              </a:rPr>
              <a:t>In Nederland heb je het recht om over je eigen leven en lichaam te beslissen. Je hebt bijvoorbeeld recht om je eigen partner uit te kiezen, recht om te studeren en recht op anticonceptie. </a:t>
            </a:r>
          </a:p>
          <a:p>
            <a:pPr marL="0" indent="0">
              <a:lnSpc>
                <a:spcPct val="107000"/>
              </a:lnSpc>
              <a:spcAft>
                <a:spcPts val="800"/>
              </a:spcAft>
              <a:buNone/>
            </a:pPr>
            <a:r>
              <a:rPr lang="nl-NL" sz="1800" i="1" dirty="0">
                <a:effectLst/>
                <a:latin typeface="Calibri" panose="020F0502020204030204" pitchFamily="34" charset="0"/>
                <a:ea typeface="Calibri" panose="020F0502020204030204" pitchFamily="34" charset="0"/>
              </a:rPr>
              <a:t>Soms mogen mensen van hun familie of omgeving niet beslissen over hun eigen leven en lichaam. Ze komen in de problemen wanneer ze dat wel doen. </a:t>
            </a:r>
          </a:p>
          <a:p>
            <a:pPr marL="0" indent="0">
              <a:lnSpc>
                <a:spcPct val="107000"/>
              </a:lnSpc>
              <a:spcAft>
                <a:spcPts val="800"/>
              </a:spcAft>
              <a:buNone/>
            </a:pPr>
            <a:r>
              <a:rPr lang="nl-NL" sz="1800" i="1" dirty="0">
                <a:solidFill>
                  <a:srgbClr val="000000"/>
                </a:solidFill>
                <a:effectLst/>
                <a:latin typeface="Calibri" panose="020F0502020204030204" pitchFamily="34" charset="0"/>
                <a:ea typeface="Calibri" panose="020F0502020204030204" pitchFamily="34" charset="0"/>
              </a:rPr>
              <a:t>Tijdens deze les leer je wat jouw rechten zijn in Nederland, wat je kunt doen als jou iets overkomt en waar je terechtkunt voor hulp.</a:t>
            </a: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A6A5B6-F626-416C-A964-1E0BFE68AFF7}"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749091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dirty="0"/>
              <a:t>Achtergrondinformatie</a:t>
            </a:r>
          </a:p>
          <a:p>
            <a:pPr algn="just">
              <a:lnSpc>
                <a:spcPct val="115000"/>
              </a:lnSpc>
            </a:pPr>
            <a:r>
              <a:rPr lang="nl-NL" sz="1800" dirty="0">
                <a:effectLst/>
                <a:latin typeface="Calibri" panose="020F0502020204030204" pitchFamily="34" charset="0"/>
                <a:ea typeface="Calibri" panose="020F0502020204030204" pitchFamily="34" charset="0"/>
              </a:rPr>
              <a:t>Bij huwelijksdwang dwingen de ouders of andere mensen iemand om te trouwen. Het dwingen valt soms niet op, bijvoorbeeld door heel positief over de persoon te praten waarmee ze moeten trouwen. Soms is het dwingen heel duidelijk door dreiging of zelfs geweld. De slachtoffers (vaak tussen 16 en 25 jaar) krijgen te maken met lichamelijk en/of geestelijk geweld. Sommige slachtoffers leggen zich neer bij het huwelijk. Anderen lopen van huis weg, met als gevolg verstoting en/of (eergerelateerd) geweld. </a:t>
            </a:r>
            <a:endParaRPr lang="nl-NL" sz="1800" dirty="0">
              <a:effectLst/>
              <a:latin typeface="Arial" panose="020B0604020202020204" pitchFamily="34" charset="0"/>
              <a:ea typeface="Arial" panose="020B0604020202020204" pitchFamily="34" charset="0"/>
            </a:endParaRPr>
          </a:p>
          <a:p>
            <a:pPr>
              <a:lnSpc>
                <a:spcPct val="115000"/>
              </a:lnSpc>
            </a:pPr>
            <a:r>
              <a:rPr lang="nl-NL" sz="1800" dirty="0">
                <a:effectLst/>
                <a:latin typeface="Calibri" panose="020F0502020204030204" pitchFamily="34" charset="0"/>
                <a:ea typeface="Calibri" panose="020F0502020204030204" pitchFamily="34" charset="0"/>
              </a:rPr>
              <a:t> </a:t>
            </a:r>
            <a:endParaRPr lang="nl-NL" sz="1800" dirty="0">
              <a:effectLst/>
              <a:latin typeface="Arial" panose="020B0604020202020204" pitchFamily="34" charset="0"/>
              <a:ea typeface="Arial" panose="020B0604020202020204" pitchFamily="34" charset="0"/>
            </a:endParaRPr>
          </a:p>
          <a:p>
            <a:pPr algn="just">
              <a:lnSpc>
                <a:spcPct val="115000"/>
              </a:lnSpc>
            </a:pPr>
            <a:r>
              <a:rPr lang="nl-NL" sz="1800" dirty="0">
                <a:effectLst/>
                <a:latin typeface="Calibri" panose="020F0502020204030204" pitchFamily="34" charset="0"/>
                <a:ea typeface="Calibri" panose="020F0502020204030204" pitchFamily="34" charset="0"/>
              </a:rPr>
              <a:t>Voorbeelden van redenen voor huwelijksdwang zijn</a:t>
            </a:r>
            <a:r>
              <a:rPr lang="nl-NL" sz="1800" b="1" dirty="0">
                <a:effectLst/>
                <a:latin typeface="Calibri" panose="020F0502020204030204" pitchFamily="34" charset="0"/>
                <a:ea typeface="Calibri" panose="020F0502020204030204" pitchFamily="34" charset="0"/>
              </a:rPr>
              <a:t>: </a:t>
            </a:r>
            <a:r>
              <a:rPr lang="nl-NL" sz="1800" dirty="0">
                <a:effectLst/>
                <a:latin typeface="Calibri" panose="020F0502020204030204" pitchFamily="34" charset="0"/>
                <a:ea typeface="Calibri" panose="020F0502020204030204" pitchFamily="34" charset="0"/>
              </a:rPr>
              <a:t>de wens familiebanden te versterken door middel van een familie-huwelijk; ‘verkeerde’ partnerkeuze voorkomen; voorhuwelijkse seks of homoseksualiteit ‘voorkomen/corrigeren’ of economische redenen.</a:t>
            </a:r>
            <a:endParaRPr lang="nl-NL" sz="1800" dirty="0">
              <a:effectLst/>
              <a:latin typeface="Arial" panose="020B0604020202020204" pitchFamily="34" charset="0"/>
              <a:ea typeface="Arial" panose="020B0604020202020204" pitchFamily="34" charset="0"/>
            </a:endParaRPr>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A6A5B6-F626-416C-A964-1E0BFE68AFF7}"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803853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lnSpc>
                <a:spcPct val="107000"/>
              </a:lnSpc>
              <a:spcAft>
                <a:spcPts val="800"/>
              </a:spcAft>
              <a:buNone/>
            </a:pPr>
            <a:r>
              <a:rPr lang="nl-NL" sz="1800" b="1" dirty="0">
                <a:solidFill>
                  <a:srgbClr val="000000"/>
                </a:solidFill>
                <a:effectLst/>
                <a:latin typeface="Calibri" panose="020F0502020204030204" pitchFamily="34" charset="0"/>
                <a:ea typeface="Calibri" panose="020F0502020204030204" pitchFamily="34" charset="0"/>
              </a:rPr>
              <a:t>Neem de afspraken door met de groep.</a:t>
            </a:r>
            <a:endParaRPr lang="nl-NL" sz="1800" b="1" i="1" dirty="0">
              <a:effectLst/>
              <a:latin typeface="Calibri" panose="020F0502020204030204" pitchFamily="34" charset="0"/>
              <a:ea typeface="Calibri" panose="020F0502020204030204" pitchFamily="34" charset="0"/>
            </a:endParaRP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A6A5B6-F626-416C-A964-1E0BFE68AFF7}"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554104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i="0" dirty="0">
                <a:latin typeface="+mn-lt"/>
              </a:rPr>
              <a:t>Speel de animatie huwelijksdwang af. </a:t>
            </a:r>
          </a:p>
          <a:p>
            <a:endParaRPr lang="nl-NL" dirty="0"/>
          </a:p>
          <a:p>
            <a:pPr algn="just">
              <a:lnSpc>
                <a:spcPct val="107000"/>
              </a:lnSpc>
              <a:spcAft>
                <a:spcPts val="800"/>
              </a:spcAft>
            </a:pPr>
            <a:r>
              <a:rPr lang="nl-NL" sz="1200" b="1" i="0" dirty="0">
                <a:solidFill>
                  <a:srgbClr val="000000"/>
                </a:solidFill>
                <a:effectLst/>
                <a:latin typeface="Calibri" panose="020F0502020204030204" pitchFamily="34" charset="0"/>
                <a:ea typeface="Calibri" panose="020F0502020204030204" pitchFamily="34" charset="0"/>
              </a:rPr>
              <a:t>Algemene vragen:</a:t>
            </a:r>
            <a:endParaRPr lang="nl-NL" sz="1200" i="0" dirty="0">
              <a:effectLst/>
              <a:latin typeface="Calibri" panose="020F0502020204030204" pitchFamily="34" charset="0"/>
              <a:ea typeface="Calibri" panose="020F0502020204030204" pitchFamily="34" charset="0"/>
            </a:endParaRPr>
          </a:p>
          <a:p>
            <a:pPr marL="342900" lvl="0" indent="-342900" algn="just">
              <a:lnSpc>
                <a:spcPct val="107000"/>
              </a:lnSpc>
              <a:spcAft>
                <a:spcPts val="800"/>
              </a:spcAft>
              <a:buFont typeface="Arial" panose="020B0604020202020204" pitchFamily="34" charset="0"/>
              <a:buChar char="●"/>
            </a:pPr>
            <a:r>
              <a:rPr lang="nl-NL" sz="1200" i="1" dirty="0">
                <a:solidFill>
                  <a:srgbClr val="000000"/>
                </a:solidFill>
                <a:effectLst/>
                <a:latin typeface="Noto Sans Symbols"/>
                <a:ea typeface="Noto Sans Symbols"/>
                <a:cs typeface="Noto Sans Symbols"/>
              </a:rPr>
              <a:t>Wat heb je gezien? Wat gebeurt er volgens jou?</a:t>
            </a:r>
            <a:endParaRPr lang="nl-NL" sz="1200" dirty="0">
              <a:effectLst/>
              <a:latin typeface="Noto Sans Symbols"/>
              <a:ea typeface="Noto Sans Symbols"/>
              <a:cs typeface="Noto Sans Symbols"/>
            </a:endParaRPr>
          </a:p>
          <a:p>
            <a:pPr algn="just">
              <a:lnSpc>
                <a:spcPct val="107000"/>
              </a:lnSpc>
              <a:spcAft>
                <a:spcPts val="800"/>
              </a:spcAft>
            </a:pPr>
            <a:r>
              <a:rPr lang="nl-NL" sz="1200" i="1" dirty="0">
                <a:solidFill>
                  <a:srgbClr val="000000"/>
                </a:solidFill>
                <a:effectLst/>
                <a:latin typeface="Calibri" panose="020F0502020204030204" pitchFamily="34" charset="0"/>
                <a:ea typeface="Calibri" panose="020F0502020204030204" pitchFamily="34" charset="0"/>
              </a:rPr>
              <a:t> </a:t>
            </a:r>
            <a:endParaRPr lang="nl-NL" sz="1200" dirty="0">
              <a:effectLst/>
              <a:latin typeface="Calibri" panose="020F0502020204030204" pitchFamily="34" charset="0"/>
              <a:ea typeface="Calibri" panose="020F0502020204030204" pitchFamily="34" charset="0"/>
            </a:endParaRPr>
          </a:p>
          <a:p>
            <a:pPr algn="just">
              <a:lnSpc>
                <a:spcPct val="107000"/>
              </a:lnSpc>
              <a:spcAft>
                <a:spcPts val="800"/>
              </a:spcAft>
            </a:pPr>
            <a:r>
              <a:rPr lang="nl-NL" sz="1200" b="1" i="0" dirty="0">
                <a:solidFill>
                  <a:srgbClr val="000000"/>
                </a:solidFill>
                <a:effectLst/>
                <a:latin typeface="Calibri" panose="020F0502020204030204" pitchFamily="34" charset="0"/>
                <a:ea typeface="Calibri" panose="020F0502020204030204" pitchFamily="34" charset="0"/>
              </a:rPr>
              <a:t>Verdiepende vragen:</a:t>
            </a:r>
            <a:endParaRPr lang="nl-NL" sz="1200" i="0" dirty="0">
              <a:effectLst/>
              <a:latin typeface="Calibri" panose="020F0502020204030204" pitchFamily="34" charset="0"/>
              <a:ea typeface="Calibri" panose="020F0502020204030204" pitchFamily="34" charset="0"/>
            </a:endParaRPr>
          </a:p>
          <a:p>
            <a:pPr marL="342900" lvl="0" indent="-342900" algn="just">
              <a:lnSpc>
                <a:spcPct val="107000"/>
              </a:lnSpc>
              <a:spcAft>
                <a:spcPts val="800"/>
              </a:spcAft>
              <a:buFont typeface="Arial" panose="020B0604020202020204" pitchFamily="34" charset="0"/>
              <a:buChar char="●"/>
            </a:pPr>
            <a:r>
              <a:rPr lang="nl-NL" sz="1200" i="1" dirty="0">
                <a:solidFill>
                  <a:srgbClr val="000000"/>
                </a:solidFill>
                <a:effectLst/>
                <a:latin typeface="Noto Sans Symbols"/>
                <a:ea typeface="Noto Sans Symbols"/>
                <a:cs typeface="Noto Sans Symbols"/>
              </a:rPr>
              <a:t>Wat vind je van wat je zag? Wat vind je van het gedrag van de ‘personen’ in de animatie? </a:t>
            </a:r>
            <a:endParaRPr lang="nl-NL" sz="1200" dirty="0">
              <a:effectLst/>
              <a:latin typeface="Noto Sans Symbols"/>
              <a:ea typeface="Noto Sans Symbols"/>
              <a:cs typeface="Noto Sans Symbols"/>
            </a:endParaRPr>
          </a:p>
          <a:p>
            <a:pPr marL="342900" lvl="0" indent="-342900" algn="just">
              <a:lnSpc>
                <a:spcPct val="107000"/>
              </a:lnSpc>
              <a:spcAft>
                <a:spcPts val="800"/>
              </a:spcAft>
              <a:buFont typeface="Arial" panose="020B0604020202020204" pitchFamily="34" charset="0"/>
              <a:buChar char="●"/>
            </a:pPr>
            <a:r>
              <a:rPr lang="nl-NL" sz="1200" i="1" dirty="0">
                <a:solidFill>
                  <a:srgbClr val="000000"/>
                </a:solidFill>
                <a:effectLst/>
                <a:latin typeface="Noto Sans Symbols"/>
                <a:ea typeface="Noto Sans Symbols"/>
                <a:cs typeface="Noto Sans Symbols"/>
              </a:rPr>
              <a:t>Wat zou je doen als je dit z</a:t>
            </a:r>
            <a:r>
              <a:rPr lang="nl-NL" sz="1200" i="1" dirty="0">
                <a:effectLst/>
                <a:latin typeface="Noto Sans Symbols"/>
                <a:ea typeface="Noto Sans Symbols"/>
                <a:cs typeface="Noto Sans Symbols"/>
              </a:rPr>
              <a:t>iet</a:t>
            </a:r>
            <a:r>
              <a:rPr lang="nl-NL" sz="1200" i="1" dirty="0">
                <a:solidFill>
                  <a:srgbClr val="000000"/>
                </a:solidFill>
                <a:effectLst/>
                <a:latin typeface="Noto Sans Symbols"/>
                <a:ea typeface="Noto Sans Symbols"/>
                <a:cs typeface="Noto Sans Symbols"/>
              </a:rPr>
              <a:t> gebeuren?</a:t>
            </a:r>
            <a:endParaRPr lang="nl-NL" sz="1200" dirty="0">
              <a:effectLst/>
              <a:latin typeface="Noto Sans Symbols"/>
              <a:ea typeface="Noto Sans Symbols"/>
              <a:cs typeface="Noto Sans Symbols"/>
            </a:endParaRPr>
          </a:p>
          <a:p>
            <a:pPr marL="342900" lvl="0" indent="-342900" algn="just">
              <a:lnSpc>
                <a:spcPct val="107000"/>
              </a:lnSpc>
              <a:spcAft>
                <a:spcPts val="800"/>
              </a:spcAft>
              <a:buFont typeface="Arial" panose="020B0604020202020204" pitchFamily="34" charset="0"/>
              <a:buChar char="●"/>
            </a:pPr>
            <a:r>
              <a:rPr lang="nl-NL" sz="1200" i="1" dirty="0">
                <a:solidFill>
                  <a:srgbClr val="000000"/>
                </a:solidFill>
                <a:effectLst/>
                <a:latin typeface="Noto Sans Symbols"/>
                <a:ea typeface="Noto Sans Symbols"/>
                <a:cs typeface="Noto Sans Symbols"/>
              </a:rPr>
              <a:t>Heb je in de animatie iets gezien of gehoord waar je het niet mee eens bent</a:t>
            </a:r>
            <a:r>
              <a:rPr lang="nl-NL" sz="1200" i="1" dirty="0">
                <a:effectLst/>
                <a:latin typeface="Noto Sans Symbols"/>
                <a:ea typeface="Noto Sans Symbols"/>
                <a:cs typeface="Noto Sans Symbols"/>
              </a:rPr>
              <a:t>?</a:t>
            </a:r>
            <a:r>
              <a:rPr lang="nl-NL" sz="1200" i="1" dirty="0">
                <a:solidFill>
                  <a:srgbClr val="000000"/>
                </a:solidFill>
                <a:effectLst/>
                <a:latin typeface="Noto Sans Symbols"/>
                <a:ea typeface="Noto Sans Symbols"/>
                <a:cs typeface="Noto Sans Symbols"/>
              </a:rPr>
              <a:t> Zo ja, waarom ben je het er niet mee eens?</a:t>
            </a:r>
            <a:endParaRPr lang="nl-NL" sz="1200" dirty="0">
              <a:effectLst/>
              <a:latin typeface="Noto Sans Symbols"/>
              <a:ea typeface="Noto Sans Symbols"/>
              <a:cs typeface="Noto Sans Symbols"/>
            </a:endParaRPr>
          </a:p>
          <a:p>
            <a:pPr marL="342900" lvl="0" indent="-342900" algn="just">
              <a:lnSpc>
                <a:spcPct val="107000"/>
              </a:lnSpc>
              <a:spcAft>
                <a:spcPts val="800"/>
              </a:spcAft>
              <a:buFont typeface="Arial" panose="020B0604020202020204" pitchFamily="34" charset="0"/>
              <a:buChar char="●"/>
            </a:pPr>
            <a:r>
              <a:rPr lang="nl-NL" sz="1200" i="1" dirty="0">
                <a:solidFill>
                  <a:srgbClr val="000000"/>
                </a:solidFill>
                <a:effectLst/>
                <a:latin typeface="Noto Sans Symbols"/>
                <a:ea typeface="Noto Sans Symbols"/>
                <a:cs typeface="Noto Sans Symbols"/>
              </a:rPr>
              <a:t>Ken je situaties van huwelijksdwang? Wat gebeurde er? </a:t>
            </a:r>
            <a:endParaRPr lang="nl-NL" sz="1200" dirty="0">
              <a:effectLst/>
              <a:latin typeface="Noto Sans Symbols"/>
              <a:ea typeface="Noto Sans Symbols"/>
              <a:cs typeface="Noto Sans Symbols"/>
            </a:endParaRPr>
          </a:p>
          <a:p>
            <a:pPr marL="342900" lvl="0" indent="-342900" algn="just">
              <a:lnSpc>
                <a:spcPct val="107000"/>
              </a:lnSpc>
              <a:spcAft>
                <a:spcPts val="800"/>
              </a:spcAft>
              <a:buFont typeface="Arial" panose="020B0604020202020204" pitchFamily="34" charset="0"/>
              <a:buChar char="●"/>
            </a:pPr>
            <a:endParaRPr lang="nl-NL" sz="1200" dirty="0">
              <a:effectLst/>
              <a:latin typeface="Noto Sans Symbols"/>
              <a:ea typeface="Noto Sans Symbols"/>
              <a:cs typeface="Noto Sans Symbols"/>
            </a:endParaRP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A6A5B6-F626-416C-A964-1E0BFE68AFF7}"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64746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i="0" u="none" dirty="0">
                <a:solidFill>
                  <a:srgbClr val="000000"/>
                </a:solidFill>
                <a:effectLst/>
                <a:latin typeface="Calibri" panose="020F0502020204030204" pitchFamily="34" charset="0"/>
                <a:ea typeface="Calibri" panose="020F0502020204030204" pitchFamily="34" charset="0"/>
              </a:rPr>
              <a:t>Bespreek klassikaal het citaat. Wat raden </a:t>
            </a:r>
            <a:r>
              <a:rPr lang="nl-NL" sz="1200" i="0" u="none">
                <a:solidFill>
                  <a:srgbClr val="000000"/>
                </a:solidFill>
                <a:effectLst/>
                <a:latin typeface="Calibri" panose="020F0502020204030204" pitchFamily="34" charset="0"/>
                <a:ea typeface="Calibri" panose="020F0502020204030204" pitchFamily="34" charset="0"/>
              </a:rPr>
              <a:t>ze Achmed </a:t>
            </a:r>
            <a:r>
              <a:rPr lang="nl-NL" sz="1200" i="0" u="none" dirty="0">
                <a:solidFill>
                  <a:srgbClr val="000000"/>
                </a:solidFill>
                <a:effectLst/>
                <a:latin typeface="Calibri" panose="020F0502020204030204" pitchFamily="34" charset="0"/>
                <a:ea typeface="Calibri" panose="020F0502020204030204" pitchFamily="34" charset="0"/>
              </a:rPr>
              <a:t>aan? </a:t>
            </a:r>
            <a:endParaRPr lang="nl-NL" i="0" dirty="0"/>
          </a:p>
          <a:p>
            <a:endParaRPr lang="nl-NL" dirty="0"/>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5</a:t>
            </a:fld>
            <a:endParaRPr lang="nl-NL"/>
          </a:p>
        </p:txBody>
      </p:sp>
    </p:spTree>
    <p:extLst>
      <p:ext uri="{BB962C8B-B14F-4D97-AF65-F5344CB8AC3E}">
        <p14:creationId xmlns:p14="http://schemas.microsoft.com/office/powerpoint/2010/main" val="33803853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lvl="0" indent="-171450" algn="just">
              <a:lnSpc>
                <a:spcPct val="107000"/>
              </a:lnSpc>
              <a:spcAft>
                <a:spcPts val="800"/>
              </a:spcAft>
              <a:buFontTx/>
              <a:buChar char="&gt;"/>
            </a:pPr>
            <a:r>
              <a:rPr lang="nl-NL" sz="1200" b="1" dirty="0">
                <a:solidFill>
                  <a:srgbClr val="000000"/>
                </a:solidFill>
                <a:effectLst/>
                <a:latin typeface="Noto Sans Symbols"/>
                <a:ea typeface="Noto Sans Symbols"/>
                <a:cs typeface="Noto Sans Symbols"/>
              </a:rPr>
              <a:t>Huwelijksdwang is strafbaar: </a:t>
            </a:r>
            <a:r>
              <a:rPr lang="nl-NL" sz="1200" i="1" dirty="0">
                <a:solidFill>
                  <a:srgbClr val="000000"/>
                </a:solidFill>
                <a:effectLst/>
                <a:latin typeface="Calibri" panose="020F0502020204030204" pitchFamily="34" charset="0"/>
                <a:ea typeface="Calibri" panose="020F0502020204030204" pitchFamily="34" charset="0"/>
              </a:rPr>
              <a:t>Daders kunnen maximaal 2 jaar gevangenisstraf krijgen. Het is ook strafbaar om een persoon uit Nederland in het buitenland te dwingen om te trouwen. </a:t>
            </a:r>
            <a:endParaRPr lang="nl-NL" sz="1200" b="0" i="1" dirty="0">
              <a:solidFill>
                <a:srgbClr val="000000"/>
              </a:solidFill>
              <a:effectLst/>
              <a:latin typeface="Calibri" panose="020F0502020204030204" pitchFamily="34" charset="0"/>
              <a:ea typeface="Calibri" panose="020F0502020204030204" pitchFamily="34" charset="0"/>
              <a:cs typeface="+mn-cs"/>
            </a:endParaRPr>
          </a:p>
          <a:p>
            <a:pPr marL="171450" lvl="0" indent="-171450" algn="just">
              <a:lnSpc>
                <a:spcPct val="107000"/>
              </a:lnSpc>
              <a:spcAft>
                <a:spcPts val="800"/>
              </a:spcAft>
              <a:buFontTx/>
              <a:buChar char="&gt;"/>
            </a:pPr>
            <a:r>
              <a:rPr lang="nl-NL" sz="1200" b="1" dirty="0">
                <a:effectLst/>
                <a:latin typeface="Noto Sans Symbols"/>
                <a:ea typeface="Noto Sans Symbols"/>
                <a:cs typeface="Noto Sans Symbols"/>
              </a:rPr>
              <a:t>Eerst trouwen voor de wet, daarna het geloof: </a:t>
            </a:r>
            <a:r>
              <a:rPr lang="nl-NL" sz="1200" i="1" dirty="0">
                <a:effectLst/>
                <a:latin typeface="Calibri" panose="020F0502020204030204" pitchFamily="34" charset="0"/>
                <a:ea typeface="Calibri" panose="020F0502020204030204" pitchFamily="34" charset="0"/>
              </a:rPr>
              <a:t>In Nederland moet je eerst voor de wet trouwen. Daarna mag je voor het geloof trouwen.</a:t>
            </a:r>
            <a:r>
              <a:rPr lang="nl-NL" sz="1200" dirty="0">
                <a:effectLst/>
                <a:latin typeface="Calibri" panose="020F0502020204030204" pitchFamily="34" charset="0"/>
                <a:ea typeface="Calibri" panose="020F0502020204030204" pitchFamily="34" charset="0"/>
              </a:rPr>
              <a:t> </a:t>
            </a:r>
            <a:r>
              <a:rPr lang="nl-NL" sz="1200" i="1" dirty="0">
                <a:effectLst/>
                <a:latin typeface="Calibri" panose="020F0502020204030204" pitchFamily="34" charset="0"/>
                <a:ea typeface="Calibri" panose="020F0502020204030204" pitchFamily="34" charset="0"/>
              </a:rPr>
              <a:t>Een imam, priester of rabbijn is strafbaar als ze een religieus huwelijk sluiten tussen mensen die niet voor de wet zijn getrouwd</a:t>
            </a:r>
            <a:r>
              <a:rPr lang="nl-NL" sz="1200" dirty="0">
                <a:effectLst/>
                <a:latin typeface="Calibri" panose="020F0502020204030204" pitchFamily="34" charset="0"/>
                <a:ea typeface="Calibri" panose="020F0502020204030204" pitchFamily="34" charset="0"/>
              </a:rPr>
              <a:t>.</a:t>
            </a:r>
            <a:r>
              <a:rPr lang="nl-NL" sz="1200" b="1" dirty="0">
                <a:effectLst/>
                <a:latin typeface="Calibri" panose="020F0502020204030204" pitchFamily="34" charset="0"/>
                <a:ea typeface="Calibri" panose="020F0502020204030204" pitchFamily="34" charset="0"/>
              </a:rPr>
              <a:t> </a:t>
            </a:r>
            <a:endParaRPr lang="nl-NL" sz="1200" b="0" dirty="0">
              <a:solidFill>
                <a:schemeClr val="tx1"/>
              </a:solidFill>
              <a:effectLst/>
              <a:latin typeface="Calibri" panose="020F0502020204030204" pitchFamily="34" charset="0"/>
              <a:ea typeface="Calibri" panose="020F0502020204030204" pitchFamily="34" charset="0"/>
              <a:cs typeface="+mn-cs"/>
            </a:endParaRPr>
          </a:p>
          <a:p>
            <a:pPr marL="171450" lvl="0" indent="-171450" algn="just">
              <a:lnSpc>
                <a:spcPct val="107000"/>
              </a:lnSpc>
              <a:spcAft>
                <a:spcPts val="800"/>
              </a:spcAft>
              <a:buFontTx/>
              <a:buChar char="&gt;"/>
            </a:pPr>
            <a:r>
              <a:rPr lang="nl-NL" sz="1200" b="1" dirty="0">
                <a:solidFill>
                  <a:srgbClr val="000000"/>
                </a:solidFill>
                <a:effectLst/>
                <a:latin typeface="Noto Sans Symbols"/>
                <a:ea typeface="Noto Sans Symbols"/>
                <a:cs typeface="Noto Sans Symbols"/>
              </a:rPr>
              <a:t>Trouwen vanaf 18 jaar: </a:t>
            </a:r>
            <a:r>
              <a:rPr lang="nl-NL" sz="1200" b="0" i="1" dirty="0">
                <a:solidFill>
                  <a:srgbClr val="000000"/>
                </a:solidFill>
                <a:effectLst/>
                <a:latin typeface="Noto Sans Symbols"/>
                <a:ea typeface="Noto Sans Symbols"/>
                <a:cs typeface="Noto Sans Symbols"/>
              </a:rPr>
              <a:t>In Nederland moet je meerderjarig zijn om te trouwen. Als een minderjarig stel in het buitenland is getrouwd, wordt hun huwelijk in Nederland pas goedgekeurd als ze meerderjarig zijn.</a:t>
            </a:r>
            <a:endParaRPr lang="nl-NL" sz="1200" i="0" dirty="0">
              <a:latin typeface="+mn-lt"/>
            </a:endParaRP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A6A5B6-F626-416C-A964-1E0BFE68AFF7}"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27347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lvl="0" indent="-171450" algn="just">
              <a:lnSpc>
                <a:spcPct val="107000"/>
              </a:lnSpc>
              <a:spcAft>
                <a:spcPts val="800"/>
              </a:spcAft>
              <a:buFontTx/>
              <a:buChar char="&gt;"/>
            </a:pPr>
            <a:r>
              <a:rPr lang="nl-NL" sz="1200" b="1" dirty="0">
                <a:solidFill>
                  <a:srgbClr val="000000"/>
                </a:solidFill>
                <a:effectLst/>
                <a:latin typeface="Noto Sans Symbols"/>
                <a:ea typeface="Noto Sans Symbols"/>
                <a:cs typeface="Noto Sans Symbols"/>
              </a:rPr>
              <a:t>Politie: </a:t>
            </a:r>
            <a:r>
              <a:rPr lang="nl-NL" sz="1200" i="1" dirty="0">
                <a:solidFill>
                  <a:srgbClr val="000000"/>
                </a:solidFill>
                <a:effectLst/>
                <a:latin typeface="Calibri" panose="020F0502020204030204" pitchFamily="34" charset="0"/>
                <a:ea typeface="Calibri" panose="020F0502020204030204" pitchFamily="34" charset="0"/>
              </a:rPr>
              <a:t>Bel 112 bij direct gevaar. </a:t>
            </a:r>
          </a:p>
          <a:p>
            <a:pPr marL="171450" lvl="0" indent="-171450" algn="just">
              <a:lnSpc>
                <a:spcPct val="107000"/>
              </a:lnSpc>
              <a:spcAft>
                <a:spcPts val="800"/>
              </a:spcAft>
              <a:buFontTx/>
              <a:buChar char="&gt;"/>
            </a:pPr>
            <a:r>
              <a:rPr lang="nl-NL" sz="1200" b="1" dirty="0">
                <a:solidFill>
                  <a:srgbClr val="000000"/>
                </a:solidFill>
                <a:effectLst/>
                <a:latin typeface="Noto Sans Symbols"/>
                <a:ea typeface="Noto Sans Symbols"/>
                <a:cs typeface="Noto Sans Symbols"/>
              </a:rPr>
              <a:t>Vertrouw op je eigen gevoel: </a:t>
            </a:r>
            <a:r>
              <a:rPr lang="nl-NL" sz="1200" i="1" dirty="0">
                <a:solidFill>
                  <a:srgbClr val="000000"/>
                </a:solidFill>
                <a:effectLst/>
                <a:latin typeface="Calibri" panose="020F0502020204030204" pitchFamily="34" charset="0"/>
                <a:ea typeface="Calibri" panose="020F0502020204030204" pitchFamily="34" charset="0"/>
              </a:rPr>
              <a:t>Trouw niet om je ouders blij te maken</a:t>
            </a:r>
            <a:r>
              <a:rPr lang="nl-NL" sz="1200" i="1" dirty="0">
                <a:effectLst/>
                <a:latin typeface="Calibri" panose="020F0502020204030204" pitchFamily="34" charset="0"/>
                <a:ea typeface="Calibri" panose="020F0502020204030204" pitchFamily="34" charset="0"/>
              </a:rPr>
              <a:t> o</a:t>
            </a:r>
            <a:r>
              <a:rPr lang="nl-NL" sz="1200" i="1" dirty="0">
                <a:solidFill>
                  <a:srgbClr val="000000"/>
                </a:solidFill>
                <a:effectLst/>
                <a:latin typeface="Calibri" panose="020F0502020204030204" pitchFamily="34" charset="0"/>
                <a:ea typeface="Calibri" panose="020F0502020204030204" pitchFamily="34" charset="0"/>
              </a:rPr>
              <a:t>f om </a:t>
            </a:r>
            <a:r>
              <a:rPr lang="nl-NL" sz="1200" i="1" dirty="0">
                <a:effectLst/>
                <a:latin typeface="Calibri" panose="020F0502020204030204" pitchFamily="34" charset="0"/>
                <a:ea typeface="Calibri" panose="020F0502020204030204" pitchFamily="34" charset="0"/>
              </a:rPr>
              <a:t>ruzie te voorkomen</a:t>
            </a:r>
            <a:r>
              <a:rPr lang="nl-NL" sz="1200" i="1" dirty="0">
                <a:solidFill>
                  <a:srgbClr val="000000"/>
                </a:solidFill>
                <a:effectLst/>
                <a:latin typeface="Calibri" panose="020F0502020204030204" pitchFamily="34" charset="0"/>
                <a:ea typeface="Calibri" panose="020F0502020204030204" pitchFamily="34" charset="0"/>
              </a:rPr>
              <a:t>. Vertel wat je wel wilt, bijvoorbeeld je school afmaken</a:t>
            </a:r>
            <a:r>
              <a:rPr lang="nl-NL" sz="1200" i="1" dirty="0">
                <a:effectLst/>
                <a:latin typeface="Calibri" panose="020F0502020204030204" pitchFamily="34" charset="0"/>
                <a:ea typeface="Calibri" panose="020F0502020204030204" pitchFamily="34" charset="0"/>
              </a:rPr>
              <a:t>,</a:t>
            </a:r>
            <a:r>
              <a:rPr lang="nl-NL" sz="1200" i="1" dirty="0">
                <a:solidFill>
                  <a:srgbClr val="000000"/>
                </a:solidFill>
                <a:effectLst/>
                <a:latin typeface="Calibri" panose="020F0502020204030204" pitchFamily="34" charset="0"/>
                <a:ea typeface="Calibri" panose="020F0502020204030204" pitchFamily="34" charset="0"/>
              </a:rPr>
              <a:t> werken of je eigen partner </a:t>
            </a:r>
            <a:r>
              <a:rPr lang="nl-NL" sz="1200" i="1" dirty="0">
                <a:effectLst/>
                <a:latin typeface="Calibri" panose="020F0502020204030204" pitchFamily="34" charset="0"/>
                <a:ea typeface="Calibri" panose="020F0502020204030204" pitchFamily="34" charset="0"/>
              </a:rPr>
              <a:t>kiezen</a:t>
            </a:r>
            <a:r>
              <a:rPr lang="nl-NL" sz="1200" i="1" dirty="0">
                <a:solidFill>
                  <a:srgbClr val="000000"/>
                </a:solidFill>
                <a:effectLst/>
                <a:latin typeface="Calibri" panose="020F0502020204030204" pitchFamily="34" charset="0"/>
                <a:ea typeface="Calibri" panose="020F0502020204030204" pitchFamily="34" charset="0"/>
              </a:rPr>
              <a:t>. </a:t>
            </a:r>
            <a:endParaRPr lang="nl-NL" sz="1200" b="0" i="1" dirty="0">
              <a:solidFill>
                <a:schemeClr val="tx1"/>
              </a:solidFill>
              <a:effectLst/>
              <a:latin typeface="Calibri" panose="020F0502020204030204" pitchFamily="34" charset="0"/>
              <a:ea typeface="Calibri" panose="020F0502020204030204" pitchFamily="34" charset="0"/>
              <a:cs typeface="+mn-cs"/>
            </a:endParaRPr>
          </a:p>
          <a:p>
            <a:pPr marL="171450" lvl="0" indent="-171450" algn="just">
              <a:lnSpc>
                <a:spcPct val="107000"/>
              </a:lnSpc>
              <a:spcAft>
                <a:spcPts val="800"/>
              </a:spcAft>
              <a:buFontTx/>
              <a:buChar char="&gt;"/>
            </a:pPr>
            <a:r>
              <a:rPr lang="nl-NL" sz="1200" b="1" dirty="0">
                <a:solidFill>
                  <a:srgbClr val="000000"/>
                </a:solidFill>
                <a:effectLst/>
                <a:latin typeface="Noto Sans Symbols"/>
                <a:ea typeface="Noto Sans Symbols"/>
                <a:cs typeface="Noto Sans Symbols"/>
              </a:rPr>
              <a:t>Huwelijk tegenhouden</a:t>
            </a:r>
            <a:r>
              <a:rPr lang="nl-NL" sz="1200" b="1" i="0" dirty="0">
                <a:solidFill>
                  <a:srgbClr val="000000"/>
                </a:solidFill>
                <a:effectLst/>
                <a:latin typeface="Noto Sans Symbols"/>
                <a:ea typeface="Noto Sans Symbols"/>
                <a:cs typeface="Noto Sans Symbols"/>
              </a:rPr>
              <a:t>: </a:t>
            </a:r>
            <a:r>
              <a:rPr lang="nl-NL" sz="1200" i="1" dirty="0">
                <a:effectLst/>
                <a:latin typeface="Calibri" panose="020F0502020204030204" pitchFamily="34" charset="0"/>
                <a:ea typeface="Calibri" panose="020F0502020204030204" pitchFamily="34" charset="0"/>
              </a:rPr>
              <a:t>Familieleden of politie kunnen het huwelijk via de rechter tegenhouden als zij weten of denken dat iemand wordt gedwongen. </a:t>
            </a:r>
          </a:p>
          <a:p>
            <a:pPr marL="171450" lvl="0" indent="-171450" algn="just">
              <a:lnSpc>
                <a:spcPct val="107000"/>
              </a:lnSpc>
              <a:spcAft>
                <a:spcPts val="800"/>
              </a:spcAft>
              <a:buFontTx/>
              <a:buChar char="&gt;"/>
            </a:pPr>
            <a:r>
              <a:rPr lang="nl-NL" sz="1200" b="1" dirty="0">
                <a:solidFill>
                  <a:srgbClr val="000000"/>
                </a:solidFill>
                <a:effectLst/>
                <a:latin typeface="Noto Sans Symbols"/>
                <a:ea typeface="Noto Sans Symbols"/>
                <a:cs typeface="Noto Sans Symbols"/>
              </a:rPr>
              <a:t>Huwelijk ongedaan maken</a:t>
            </a:r>
            <a:r>
              <a:rPr lang="nl-NL" sz="1200" b="1" i="0" dirty="0">
                <a:solidFill>
                  <a:srgbClr val="000000"/>
                </a:solidFill>
                <a:effectLst/>
                <a:latin typeface="Noto Sans Symbols"/>
                <a:ea typeface="Noto Sans Symbols"/>
                <a:cs typeface="Noto Sans Symbols"/>
              </a:rPr>
              <a:t>: </a:t>
            </a:r>
            <a:r>
              <a:rPr lang="nl-NL" sz="1200" i="1" dirty="0">
                <a:effectLst/>
                <a:latin typeface="Calibri" panose="020F0502020204030204" pitchFamily="34" charset="0"/>
                <a:ea typeface="Calibri" panose="020F0502020204030204" pitchFamily="34" charset="0"/>
              </a:rPr>
              <a:t>De rechter kan een gedwongen huwelijk ongedaan maken. Regel dit met een advocaat binnen zes maanden na de trouwdag.</a:t>
            </a:r>
            <a:endParaRPr lang="nl-NL" sz="1200" dirty="0">
              <a:effectLst/>
              <a:latin typeface="Calibri" panose="020F0502020204030204" pitchFamily="34" charset="0"/>
              <a:ea typeface="Calibri" panose="020F0502020204030204" pitchFamily="34" charset="0"/>
            </a:endParaRPr>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A6A5B6-F626-416C-A964-1E0BFE68AFF7}"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41542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lvl="0" indent="-171450" algn="just">
              <a:lnSpc>
                <a:spcPct val="107000"/>
              </a:lnSpc>
              <a:spcAft>
                <a:spcPts val="800"/>
              </a:spcAft>
              <a:buFont typeface="Calibri" panose="020F0502020204030204" pitchFamily="34" charset="0"/>
              <a:buChar char="&gt;"/>
            </a:pPr>
            <a:r>
              <a:rPr lang="nl-NL" sz="1200" b="0" i="1" dirty="0">
                <a:effectLst/>
                <a:latin typeface="Calibri" panose="020F0502020204030204" pitchFamily="34" charset="0"/>
                <a:ea typeface="Calibri" panose="020F0502020204030204" pitchFamily="34" charset="0"/>
              </a:rPr>
              <a:t>Geef de a</a:t>
            </a:r>
            <a:r>
              <a:rPr lang="nl-NL" sz="1200" b="0" i="1" dirty="0">
                <a:solidFill>
                  <a:srgbClr val="000000"/>
                </a:solidFill>
                <a:effectLst/>
                <a:latin typeface="Calibri" panose="020F0502020204030204" pitchFamily="34" charset="0"/>
                <a:ea typeface="Calibri" panose="020F0502020204030204" pitchFamily="34" charset="0"/>
              </a:rPr>
              <a:t>dviezen mee</a:t>
            </a:r>
            <a:r>
              <a:rPr lang="nl-NL" sz="1200" b="0" i="1" dirty="0">
                <a:effectLst/>
                <a:latin typeface="Calibri" panose="020F0502020204030204" pitchFamily="34" charset="0"/>
                <a:ea typeface="Calibri" panose="020F0502020204030204" pitchFamily="34" charset="0"/>
              </a:rPr>
              <a:t> aan de deelnemers.</a:t>
            </a:r>
          </a:p>
          <a:p>
            <a:pPr marL="171450" lvl="0" indent="-171450" algn="just">
              <a:lnSpc>
                <a:spcPct val="107000"/>
              </a:lnSpc>
              <a:spcAft>
                <a:spcPts val="800"/>
              </a:spcAft>
              <a:buFont typeface="Calibri" panose="020F0502020204030204" pitchFamily="34" charset="0"/>
              <a:buChar char="&gt;"/>
            </a:pPr>
            <a:r>
              <a:rPr lang="nl-NL" sz="1200" b="0" i="1" dirty="0">
                <a:solidFill>
                  <a:srgbClr val="000000"/>
                </a:solidFill>
                <a:effectLst/>
                <a:latin typeface="Calibri" panose="020F0502020204030204" pitchFamily="34" charset="0"/>
                <a:ea typeface="Calibri" panose="020F0502020204030204" pitchFamily="34" charset="0"/>
              </a:rPr>
              <a:t>Verwijs naar de gids ‘Beslis over je eigen l</a:t>
            </a:r>
            <a:r>
              <a:rPr lang="nl-NL" sz="1200" b="0" i="1" dirty="0">
                <a:effectLst/>
                <a:latin typeface="Calibri" panose="020F0502020204030204" pitchFamily="34" charset="0"/>
                <a:ea typeface="Calibri" panose="020F0502020204030204" pitchFamily="34" charset="0"/>
              </a:rPr>
              <a:t>even</a:t>
            </a:r>
            <a:r>
              <a:rPr lang="nl-NL" sz="1200" b="0" i="1" dirty="0">
                <a:solidFill>
                  <a:srgbClr val="000000"/>
                </a:solidFill>
                <a:effectLst/>
                <a:latin typeface="Calibri" panose="020F0502020204030204" pitchFamily="34" charset="0"/>
                <a:ea typeface="Calibri" panose="020F0502020204030204" pitchFamily="34" charset="0"/>
              </a:rPr>
              <a:t>’. Deel de gids uit als u deze in bezit </a:t>
            </a:r>
            <a:r>
              <a:rPr lang="nl-NL" sz="1200" b="0" i="1">
                <a:solidFill>
                  <a:srgbClr val="000000"/>
                </a:solidFill>
                <a:effectLst/>
                <a:latin typeface="Calibri" panose="020F0502020204030204" pitchFamily="34" charset="0"/>
                <a:ea typeface="Calibri" panose="020F0502020204030204" pitchFamily="34" charset="0"/>
              </a:rPr>
              <a:t>heeft.</a:t>
            </a:r>
          </a:p>
          <a:p>
            <a:pPr marL="171450" lvl="0" indent="-171450" algn="just">
              <a:lnSpc>
                <a:spcPct val="107000"/>
              </a:lnSpc>
              <a:spcAft>
                <a:spcPts val="800"/>
              </a:spcAft>
              <a:buFont typeface="Calibri" panose="020F0502020204030204" pitchFamily="34" charset="0"/>
              <a:buChar char="&gt;"/>
            </a:pPr>
            <a:r>
              <a:rPr lang="nl-NL" sz="1200" b="0" i="1">
                <a:solidFill>
                  <a:srgbClr val="000000"/>
                </a:solidFill>
                <a:effectLst/>
                <a:highlight>
                  <a:srgbClr val="FFFF00"/>
                </a:highlight>
                <a:latin typeface="Calibri" panose="020F0502020204030204" pitchFamily="34" charset="0"/>
                <a:ea typeface="Calibri" panose="020F0502020204030204" pitchFamily="34" charset="0"/>
              </a:rPr>
              <a:t>Houd</a:t>
            </a:r>
            <a:r>
              <a:rPr lang="nl-NL" sz="1200" b="0" i="1" dirty="0">
                <a:solidFill>
                  <a:srgbClr val="000000"/>
                </a:solidFill>
                <a:effectLst/>
                <a:latin typeface="Calibri" panose="020F0502020204030204" pitchFamily="34" charset="0"/>
                <a:ea typeface="Calibri" panose="020F0502020204030204" pitchFamily="34" charset="0"/>
              </a:rPr>
              <a:t>, als er tijd over is, een kort rondje waarin deelnemers benoemen wat </a:t>
            </a:r>
            <a:r>
              <a:rPr lang="nl-NL" sz="1200" b="0" i="1" dirty="0">
                <a:effectLst/>
                <a:latin typeface="Calibri" panose="020F0502020204030204" pitchFamily="34" charset="0"/>
                <a:ea typeface="Calibri" panose="020F0502020204030204" pitchFamily="34" charset="0"/>
              </a:rPr>
              <a:t>ze</a:t>
            </a:r>
            <a:r>
              <a:rPr lang="nl-NL" sz="1200" b="0" i="1" dirty="0">
                <a:solidFill>
                  <a:srgbClr val="000000"/>
                </a:solidFill>
                <a:effectLst/>
                <a:latin typeface="Calibri" panose="020F0502020204030204" pitchFamily="34" charset="0"/>
                <a:ea typeface="Calibri" panose="020F0502020204030204" pitchFamily="34" charset="0"/>
              </a:rPr>
              <a:t> geleerd he</a:t>
            </a:r>
            <a:r>
              <a:rPr lang="nl-NL" sz="1200" b="0" i="1" dirty="0">
                <a:effectLst/>
                <a:latin typeface="Calibri" panose="020F0502020204030204" pitchFamily="34" charset="0"/>
                <a:ea typeface="Calibri" panose="020F0502020204030204" pitchFamily="34" charset="0"/>
              </a:rPr>
              <a:t>bben</a:t>
            </a:r>
            <a:r>
              <a:rPr lang="nl-NL" sz="1200" b="0" i="1" dirty="0">
                <a:solidFill>
                  <a:srgbClr val="000000"/>
                </a:solidFill>
                <a:effectLst/>
                <a:latin typeface="Calibri" panose="020F0502020204030204" pitchFamily="34" charset="0"/>
                <a:ea typeface="Calibri" panose="020F0502020204030204" pitchFamily="34" charset="0"/>
              </a:rPr>
              <a:t> en waarover </a:t>
            </a:r>
            <a:r>
              <a:rPr lang="nl-NL" sz="1200" b="0" i="1" dirty="0">
                <a:effectLst/>
                <a:latin typeface="Calibri" panose="020F0502020204030204" pitchFamily="34" charset="0"/>
                <a:ea typeface="Calibri" panose="020F0502020204030204" pitchFamily="34" charset="0"/>
              </a:rPr>
              <a:t>ze </a:t>
            </a:r>
            <a:r>
              <a:rPr lang="nl-NL" sz="1200" b="0" i="1" dirty="0">
                <a:solidFill>
                  <a:srgbClr val="000000"/>
                </a:solidFill>
                <a:effectLst/>
                <a:latin typeface="Calibri" panose="020F0502020204030204" pitchFamily="34" charset="0"/>
                <a:ea typeface="Calibri" panose="020F0502020204030204" pitchFamily="34" charset="0"/>
              </a:rPr>
              <a:t>gaa</a:t>
            </a:r>
            <a:r>
              <a:rPr lang="nl-NL" sz="1200" b="0" i="1" dirty="0">
                <a:effectLst/>
                <a:latin typeface="Calibri" panose="020F0502020204030204" pitchFamily="34" charset="0"/>
                <a:ea typeface="Calibri" panose="020F0502020204030204" pitchFamily="34" charset="0"/>
              </a:rPr>
              <a:t>n</a:t>
            </a:r>
            <a:r>
              <a:rPr lang="nl-NL" sz="1200" b="0" i="1" dirty="0">
                <a:solidFill>
                  <a:srgbClr val="000000"/>
                </a:solidFill>
                <a:effectLst/>
                <a:latin typeface="Calibri" panose="020F0502020204030204" pitchFamily="34" charset="0"/>
                <a:ea typeface="Calibri" panose="020F0502020204030204" pitchFamily="34" charset="0"/>
              </a:rPr>
              <a:t> nadenken.</a:t>
            </a:r>
            <a:endParaRPr lang="nl-NL" sz="1200" b="0" i="1" dirty="0">
              <a:effectLst/>
              <a:latin typeface="Calibri" panose="020F0502020204030204" pitchFamily="34" charset="0"/>
              <a:ea typeface="Calibri" panose="020F0502020204030204" pitchFamily="34" charset="0"/>
            </a:endParaRPr>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A6A5B6-F626-416C-A964-1E0BFE68AFF7}"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657374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ergerelateerd geweld film">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29D893C9-B769-E44F-AAC7-D4392562F3B4}"/>
              </a:ext>
            </a:extLst>
          </p:cNvPr>
          <p:cNvPicPr>
            <a:picLocks noChangeAspect="1"/>
          </p:cNvPicPr>
          <p:nvPr userDrawn="1"/>
        </p:nvPicPr>
        <p:blipFill>
          <a:blip r:embed="rId2"/>
          <a:stretch>
            <a:fillRect/>
          </a:stretch>
        </p:blipFill>
        <p:spPr>
          <a:xfrm>
            <a:off x="558291" y="699800"/>
            <a:ext cx="11074400" cy="5676900"/>
          </a:xfrm>
          <a:prstGeom prst="rect">
            <a:avLst/>
          </a:prstGeom>
        </p:spPr>
      </p:pic>
      <p:sp>
        <p:nvSpPr>
          <p:cNvPr id="23" name="bg object 22">
            <a:extLst>
              <a:ext uri="{FF2B5EF4-FFF2-40B4-BE49-F238E27FC236}">
                <a16:creationId xmlns:a16="http://schemas.microsoft.com/office/drawing/2014/main" id="{6511B9C0-1772-0148-A663-D9434756D5FF}"/>
              </a:ext>
            </a:extLst>
          </p:cNvPr>
          <p:cNvSpPr/>
          <p:nvPr userDrawn="1"/>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25" name="Picture 24">
            <a:extLst>
              <a:ext uri="{FF2B5EF4-FFF2-40B4-BE49-F238E27FC236}">
                <a16:creationId xmlns:a16="http://schemas.microsoft.com/office/drawing/2014/main" id="{7194BE57-5ACA-C04A-AF94-CDD589AB6EB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
        <p:nvSpPr>
          <p:cNvPr id="26" name="Titel 1">
            <a:extLst>
              <a:ext uri="{FF2B5EF4-FFF2-40B4-BE49-F238E27FC236}">
                <a16:creationId xmlns:a16="http://schemas.microsoft.com/office/drawing/2014/main" id="{4D4FA3D6-FAF7-754F-BB44-335398917924}"/>
              </a:ext>
            </a:extLst>
          </p:cNvPr>
          <p:cNvSpPr txBox="1">
            <a:spLocks/>
          </p:cNvSpPr>
          <p:nvPr userDrawn="1"/>
        </p:nvSpPr>
        <p:spPr>
          <a:xfrm>
            <a:off x="837691" y="160421"/>
            <a:ext cx="5595193" cy="47141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00ACD0"/>
                </a:solidFill>
                <a:latin typeface="+mn-lt"/>
                <a:ea typeface="+mj-ea"/>
                <a:cs typeface="+mj-cs"/>
              </a:defRPr>
            </a:lvl1pPr>
          </a:lstStyle>
          <a:p>
            <a:endParaRPr lang="nl-NL" sz="2400" dirty="0">
              <a:solidFill>
                <a:schemeClr val="bg1"/>
              </a:solidFill>
              <a:latin typeface="+mj-lt"/>
            </a:endParaRPr>
          </a:p>
        </p:txBody>
      </p:sp>
    </p:spTree>
    <p:extLst>
      <p:ext uri="{BB962C8B-B14F-4D97-AF65-F5344CB8AC3E}">
        <p14:creationId xmlns:p14="http://schemas.microsoft.com/office/powerpoint/2010/main" val="2714634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745A07-9ABF-4FC8-B813-43B24B109474}"/>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7353B17C-6396-4E50-BF11-794C966529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0B6AF62E-4122-4901-885C-0D1EF78D9F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65D73546-B351-43CC-A45F-54E870A084D8}"/>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9B8860BA-48BB-499E-BC8B-9651252F5EA7}"/>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FAD4104-0E92-4ED4-8052-7A9B5DDF484D}"/>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39711966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59D84E-54AF-49F0-AC0A-84543FD0C7B0}"/>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CA4BE00B-3263-437C-BDE0-57FAE6B80C02}"/>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6A67B00-99F9-432C-98BB-435C827FDEF8}"/>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E37AA1EA-1BDA-493E-9386-66861C24DF8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C59D8D3-2DF2-4CA3-8C51-96761F2FBCA3}"/>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23920060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8A405911-80DC-441C-81FF-981E2153DD1F}"/>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2F204C2F-40E9-4195-B7E3-0CE12DB8AF97}"/>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39F1DAF-F2C5-40E7-9078-8BDB542F189D}"/>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3F29E763-D10E-48E9-B203-A62D3A0F62B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4F1DC03-D827-41EB-BBCD-3E9399A255C9}"/>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26884414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rechten, wat kun je doe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B1E230-F7AA-5C4B-BA1A-3B5EC2D5546D}"/>
              </a:ext>
            </a:extLst>
          </p:cNvPr>
          <p:cNvPicPr>
            <a:picLocks noChangeAspect="1"/>
          </p:cNvPicPr>
          <p:nvPr userDrawn="1"/>
        </p:nvPicPr>
        <p:blipFill>
          <a:blip r:embed="rId2"/>
          <a:stretch>
            <a:fillRect/>
          </a:stretch>
        </p:blipFill>
        <p:spPr>
          <a:xfrm>
            <a:off x="558291" y="699800"/>
            <a:ext cx="11074400" cy="5676900"/>
          </a:xfrm>
          <a:prstGeom prst="rect">
            <a:avLst/>
          </a:prstGeom>
        </p:spPr>
      </p:pic>
      <p:sp>
        <p:nvSpPr>
          <p:cNvPr id="9" name="bg object 22">
            <a:extLst>
              <a:ext uri="{FF2B5EF4-FFF2-40B4-BE49-F238E27FC236}">
                <a16:creationId xmlns:a16="http://schemas.microsoft.com/office/drawing/2014/main" id="{7C8C29BF-A6CE-354C-8136-AD2AE3639A48}"/>
              </a:ext>
            </a:extLst>
          </p:cNvPr>
          <p:cNvSpPr/>
          <p:nvPr userDrawn="1"/>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10" name="Picture 9">
            <a:extLst>
              <a:ext uri="{FF2B5EF4-FFF2-40B4-BE49-F238E27FC236}">
                <a16:creationId xmlns:a16="http://schemas.microsoft.com/office/drawing/2014/main" id="{94BF273F-031E-DE4A-B843-6C0AD9EF5DC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
        <p:nvSpPr>
          <p:cNvPr id="2" name="Titel 1">
            <a:extLst>
              <a:ext uri="{FF2B5EF4-FFF2-40B4-BE49-F238E27FC236}">
                <a16:creationId xmlns:a16="http://schemas.microsoft.com/office/drawing/2014/main" id="{26D69B93-9607-4683-A8A9-4164B20464FB}"/>
              </a:ext>
            </a:extLst>
          </p:cNvPr>
          <p:cNvSpPr>
            <a:spLocks noGrp="1"/>
          </p:cNvSpPr>
          <p:nvPr>
            <p:ph type="title"/>
          </p:nvPr>
        </p:nvSpPr>
        <p:spPr>
          <a:xfrm>
            <a:off x="677780" y="796053"/>
            <a:ext cx="10515600" cy="639216"/>
          </a:xfrm>
        </p:spPr>
        <p:txBody>
          <a:bodyPr>
            <a:normAutofit/>
          </a:bodyPr>
          <a:lstStyle>
            <a:lvl1pPr>
              <a:defRPr sz="3600">
                <a:solidFill>
                  <a:srgbClr val="00ACD0"/>
                </a:solidFill>
                <a:latin typeface="+mn-lt"/>
              </a:defRPr>
            </a:lvl1pPr>
          </a:lstStyle>
          <a:p>
            <a:r>
              <a:rPr lang="nl-NL" dirty="0"/>
              <a:t>Klik om stijl te bewerken</a:t>
            </a:r>
          </a:p>
        </p:txBody>
      </p:sp>
      <p:sp>
        <p:nvSpPr>
          <p:cNvPr id="3" name="Tijdelijke aanduiding voor inhoud 2">
            <a:extLst>
              <a:ext uri="{FF2B5EF4-FFF2-40B4-BE49-F238E27FC236}">
                <a16:creationId xmlns:a16="http://schemas.microsoft.com/office/drawing/2014/main" id="{954169FA-8A58-4D69-AE37-3710CA0E1EAC}"/>
              </a:ext>
            </a:extLst>
          </p:cNvPr>
          <p:cNvSpPr>
            <a:spLocks noGrp="1"/>
          </p:cNvSpPr>
          <p:nvPr>
            <p:ph idx="1" hasCustomPrompt="1"/>
          </p:nvPr>
        </p:nvSpPr>
        <p:spPr>
          <a:xfrm>
            <a:off x="677780" y="1636295"/>
            <a:ext cx="10515600" cy="4618158"/>
          </a:xfrm>
        </p:spPr>
        <p:txBody>
          <a:bodyPr/>
          <a:lstStyle>
            <a:lvl1pPr marL="228600" indent="-228600">
              <a:lnSpc>
                <a:spcPct val="100000"/>
              </a:lnSpc>
              <a:spcAft>
                <a:spcPts val="200"/>
              </a:spcAft>
              <a:buClr>
                <a:srgbClr val="00ACD0"/>
              </a:buClr>
              <a:buFont typeface="System Font Regular"/>
              <a:buChar char="&gt;"/>
              <a:defRPr>
                <a:latin typeface="+mj-lt"/>
              </a:defRPr>
            </a:lvl1pPr>
          </a:lstStyle>
          <a:p>
            <a:pPr lvl="0"/>
            <a:r>
              <a:rPr lang="nl-NL" dirty="0"/>
              <a:t>Klikken om de tekststijl van het model te bewerken</a:t>
            </a:r>
          </a:p>
        </p:txBody>
      </p:sp>
    </p:spTree>
    <p:extLst>
      <p:ext uri="{BB962C8B-B14F-4D97-AF65-F5344CB8AC3E}">
        <p14:creationId xmlns:p14="http://schemas.microsoft.com/office/powerpoint/2010/main" val="29510826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F4C201-C9ED-4A50-83A9-0425558852BE}"/>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7603555A-1841-4E84-95E5-C769B978C4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8BD88E7F-C309-4F80-8879-4094B3464E60}"/>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F60901DB-B073-4C5D-9B60-778ACEB51B0B}"/>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6CA744C-EB1A-4506-8BCB-E16D851CBC54}"/>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5913937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994EEE-9225-45F8-92AB-0B2CA39F07D8}"/>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768900C8-86A9-47E8-8E73-CCD139F8B89F}"/>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F21C3DF8-2D4B-4475-8A30-C34C0A80E778}"/>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EDCB6804-F907-4456-8DF6-4A4433B6E915}"/>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87D584E2-2B12-402B-8392-0CF37B04F391}"/>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4631C945-D817-4A04-BB92-F71DE22588C8}"/>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1040913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71AA6A-9DE5-4BE2-911E-4D162480AC6C}"/>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1AEF653A-EA9F-410E-AACA-DD14F3CAFD3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D08BAAA1-B782-4339-A4BC-3A0C704A4B3F}"/>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FCAF4A99-ECB7-43AA-AB8C-39295D87F7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5D1406E2-7608-443A-9694-E7A1A0F3A3AD}"/>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1C8D862B-70BA-4CF8-BF84-D3B4E83E29C7}"/>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8" name="Tijdelijke aanduiding voor voettekst 7">
            <a:extLst>
              <a:ext uri="{FF2B5EF4-FFF2-40B4-BE49-F238E27FC236}">
                <a16:creationId xmlns:a16="http://schemas.microsoft.com/office/drawing/2014/main" id="{D1CA05CF-60DF-42C2-B7F4-462B8B66AEB0}"/>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43754C42-AFC2-4822-91DB-F9BE5419D4C3}"/>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13452588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DBC2CB0-3AA5-8544-9CFB-D8B1EF221E17}"/>
              </a:ext>
            </a:extLst>
          </p:cNvPr>
          <p:cNvSpPr/>
          <p:nvPr userDrawn="1"/>
        </p:nvSpPr>
        <p:spPr>
          <a:xfrm>
            <a:off x="0" y="0"/>
            <a:ext cx="12192000" cy="6858000"/>
          </a:xfrm>
          <a:prstGeom prst="rect">
            <a:avLst/>
          </a:prstGeom>
          <a:solidFill>
            <a:srgbClr val="E62B7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0736D74C-4230-7F40-83F8-4659D6682F28}"/>
              </a:ext>
            </a:extLst>
          </p:cNvPr>
          <p:cNvPicPr>
            <a:picLocks noChangeAspect="1"/>
          </p:cNvPicPr>
          <p:nvPr userDrawn="1"/>
        </p:nvPicPr>
        <p:blipFill>
          <a:blip r:embed="rId2"/>
          <a:stretch>
            <a:fillRect/>
          </a:stretch>
        </p:blipFill>
        <p:spPr>
          <a:xfrm>
            <a:off x="546100" y="584200"/>
            <a:ext cx="11099800" cy="5689600"/>
          </a:xfrm>
          <a:prstGeom prst="rect">
            <a:avLst/>
          </a:prstGeom>
        </p:spPr>
      </p:pic>
      <p:sp>
        <p:nvSpPr>
          <p:cNvPr id="2" name="Titel 1">
            <a:extLst>
              <a:ext uri="{FF2B5EF4-FFF2-40B4-BE49-F238E27FC236}">
                <a16:creationId xmlns:a16="http://schemas.microsoft.com/office/drawing/2014/main" id="{A288AE39-6547-4E68-85EE-97FEE1876DAB}"/>
              </a:ext>
            </a:extLst>
          </p:cNvPr>
          <p:cNvSpPr>
            <a:spLocks noGrp="1"/>
          </p:cNvSpPr>
          <p:nvPr>
            <p:ph type="title" hasCustomPrompt="1"/>
          </p:nvPr>
        </p:nvSpPr>
        <p:spPr>
          <a:xfrm>
            <a:off x="883987" y="1435269"/>
            <a:ext cx="10535653" cy="4530424"/>
          </a:xfrm>
        </p:spPr>
        <p:txBody>
          <a:bodyPr anchor="ctr">
            <a:normAutofit/>
          </a:bodyPr>
          <a:lstStyle>
            <a:lvl1pPr algn="ctr">
              <a:defRPr sz="3600" i="1">
                <a:solidFill>
                  <a:schemeClr val="bg1"/>
                </a:solidFill>
                <a:latin typeface="+mj-lt"/>
              </a:defRPr>
            </a:lvl1pPr>
          </a:lstStyle>
          <a:p>
            <a:r>
              <a:rPr lang="nl-NL" dirty="0"/>
              <a:t>Klik om stijl te bewerken</a:t>
            </a:r>
          </a:p>
        </p:txBody>
      </p:sp>
    </p:spTree>
    <p:extLst>
      <p:ext uri="{BB962C8B-B14F-4D97-AF65-F5344CB8AC3E}">
        <p14:creationId xmlns:p14="http://schemas.microsoft.com/office/powerpoint/2010/main" val="912573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Afsluitin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DBC2CB0-3AA5-8544-9CFB-D8B1EF221E17}"/>
              </a:ext>
            </a:extLst>
          </p:cNvPr>
          <p:cNvSpPr/>
          <p:nvPr userDrawn="1"/>
        </p:nvSpPr>
        <p:spPr>
          <a:xfrm>
            <a:off x="0" y="0"/>
            <a:ext cx="12192000" cy="6858000"/>
          </a:xfrm>
          <a:prstGeom prst="rect">
            <a:avLst/>
          </a:prstGeom>
          <a:solidFill>
            <a:srgbClr val="00AC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ACD0"/>
              </a:solidFill>
            </a:endParaRPr>
          </a:p>
        </p:txBody>
      </p:sp>
      <p:pic>
        <p:nvPicPr>
          <p:cNvPr id="7" name="Picture 6">
            <a:extLst>
              <a:ext uri="{FF2B5EF4-FFF2-40B4-BE49-F238E27FC236}">
                <a16:creationId xmlns:a16="http://schemas.microsoft.com/office/drawing/2014/main" id="{0736D74C-4230-7F40-83F8-4659D6682F28}"/>
              </a:ext>
            </a:extLst>
          </p:cNvPr>
          <p:cNvPicPr>
            <a:picLocks noChangeAspect="1"/>
          </p:cNvPicPr>
          <p:nvPr userDrawn="1"/>
        </p:nvPicPr>
        <p:blipFill>
          <a:blip r:embed="rId2"/>
          <a:stretch>
            <a:fillRect/>
          </a:stretch>
        </p:blipFill>
        <p:spPr>
          <a:xfrm>
            <a:off x="546100" y="584200"/>
            <a:ext cx="11099800" cy="5689600"/>
          </a:xfrm>
          <a:prstGeom prst="rect">
            <a:avLst/>
          </a:prstGeom>
        </p:spPr>
      </p:pic>
      <p:sp>
        <p:nvSpPr>
          <p:cNvPr id="2" name="Titel 1">
            <a:extLst>
              <a:ext uri="{FF2B5EF4-FFF2-40B4-BE49-F238E27FC236}">
                <a16:creationId xmlns:a16="http://schemas.microsoft.com/office/drawing/2014/main" id="{A288AE39-6547-4E68-85EE-97FEE1876DAB}"/>
              </a:ext>
            </a:extLst>
          </p:cNvPr>
          <p:cNvSpPr>
            <a:spLocks noGrp="1"/>
          </p:cNvSpPr>
          <p:nvPr>
            <p:ph type="title" hasCustomPrompt="1"/>
          </p:nvPr>
        </p:nvSpPr>
        <p:spPr>
          <a:xfrm>
            <a:off x="883987" y="1435269"/>
            <a:ext cx="10535653" cy="4530424"/>
          </a:xfrm>
        </p:spPr>
        <p:txBody>
          <a:bodyPr anchor="ctr">
            <a:normAutofit/>
          </a:bodyPr>
          <a:lstStyle>
            <a:lvl1pPr algn="ctr">
              <a:defRPr sz="3600" i="0">
                <a:solidFill>
                  <a:schemeClr val="bg1"/>
                </a:solidFill>
                <a:latin typeface="+mj-lt"/>
              </a:defRPr>
            </a:lvl1pPr>
          </a:lstStyle>
          <a:p>
            <a:r>
              <a:rPr lang="nl-NL" dirty="0"/>
              <a:t>Klik om stijl te bewerken</a:t>
            </a:r>
          </a:p>
        </p:txBody>
      </p:sp>
    </p:spTree>
    <p:extLst>
      <p:ext uri="{BB962C8B-B14F-4D97-AF65-F5344CB8AC3E}">
        <p14:creationId xmlns:p14="http://schemas.microsoft.com/office/powerpoint/2010/main" val="26979399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634E637B-16CE-4FCF-ABC6-4C336E35BE04}"/>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3" name="Tijdelijke aanduiding voor voettekst 2">
            <a:extLst>
              <a:ext uri="{FF2B5EF4-FFF2-40B4-BE49-F238E27FC236}">
                <a16:creationId xmlns:a16="http://schemas.microsoft.com/office/drawing/2014/main" id="{46962AE2-0EBE-42AD-8D95-E0AF44933628}"/>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1975E566-44DD-49FE-BD8F-8D927708ACE7}"/>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31868459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DE8388-65B5-4B2A-83A6-D2A3FA9BF183}"/>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38A32ABF-1262-42B8-89CB-781D257F6B6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21E55B53-D720-4C96-BD2C-A66CFCE62C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3BF0504E-C194-4FC0-8C9F-90C0B9FB3DE7}"/>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10AE589C-9D75-4812-B5E9-01EB290D2DE6}"/>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A54D9366-1DF8-4CAF-9D38-F482C1CF855E}"/>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236722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8DC9E3C2-CB7D-4C3E-95F8-890F798219A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CB54D881-6BD7-4E21-96D1-3329438951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0BDEF02-DC11-43B9-BAD7-0144BB765B2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F7266B74-02F1-4696-87F8-D85A128933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071DA8C6-3197-475E-B681-64BED2F44BF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4C850B-E34A-46DC-A92F-4B23631112D1}" type="slidenum">
              <a:rPr lang="nl-NL" smtClean="0"/>
              <a:t>‹nr.›</a:t>
            </a:fld>
            <a:endParaRPr lang="nl-NL"/>
          </a:p>
        </p:txBody>
      </p:sp>
    </p:spTree>
    <p:extLst>
      <p:ext uri="{BB962C8B-B14F-4D97-AF65-F5344CB8AC3E}">
        <p14:creationId xmlns:p14="http://schemas.microsoft.com/office/powerpoint/2010/main" val="340136304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6.emf"/><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emf"/><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hyperlink" Target="https://youtu.be/h3ofHYsikoU"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emf"/><Relationship Id="rId5" Type="http://schemas.openxmlformats.org/officeDocument/2006/relationships/image" Target="../media/image2.emf"/><Relationship Id="rId4" Type="http://schemas.openxmlformats.org/officeDocument/2006/relationships/image" Target="../media/image1.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2.emf"/><Relationship Id="rId4" Type="http://schemas.openxmlformats.org/officeDocument/2006/relationships/image" Target="../media/image1.emf"/></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1.emf"/><Relationship Id="rId5" Type="http://schemas.openxmlformats.org/officeDocument/2006/relationships/image" Target="../media/image2.emf"/><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C603FD2-CAB7-F741-AACB-9980D2885726}"/>
              </a:ext>
            </a:extLst>
          </p:cNvPr>
          <p:cNvPicPr>
            <a:picLocks noChangeAspect="1"/>
          </p:cNvPicPr>
          <p:nvPr/>
        </p:nvPicPr>
        <p:blipFill>
          <a:blip r:embed="rId3" cstate="screen">
            <a:extLst>
              <a:ext uri="{28A0092B-C50C-407E-A947-70E740481C1C}">
                <a14:useLocalDpi xmlns:a14="http://schemas.microsoft.com/office/drawing/2010/main"/>
              </a:ext>
            </a:extLst>
          </a:blip>
          <a:srcRect l="97" r="97"/>
          <a:stretch/>
        </p:blipFill>
        <p:spPr>
          <a:xfrm>
            <a:off x="-2" y="-1645920"/>
            <a:ext cx="12192000" cy="8503920"/>
          </a:xfrm>
          <a:prstGeom prst="rect">
            <a:avLst/>
          </a:prstGeom>
        </p:spPr>
      </p:pic>
      <p:pic>
        <p:nvPicPr>
          <p:cNvPr id="8" name="Picture 7" descr="Text&#10;&#10;Description automatically generated with medium confidence">
            <a:extLst>
              <a:ext uri="{FF2B5EF4-FFF2-40B4-BE49-F238E27FC236}">
                <a16:creationId xmlns:a16="http://schemas.microsoft.com/office/drawing/2014/main" id="{6EF38DDF-EC32-1A48-8CB1-7C3DC65EB6B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60004" y="154738"/>
            <a:ext cx="9471987" cy="3923003"/>
          </a:xfrm>
          <a:prstGeom prst="rect">
            <a:avLst/>
          </a:prstGeom>
        </p:spPr>
      </p:pic>
      <p:pic>
        <p:nvPicPr>
          <p:cNvPr id="14" name="Picture 13">
            <a:extLst>
              <a:ext uri="{FF2B5EF4-FFF2-40B4-BE49-F238E27FC236}">
                <a16:creationId xmlns:a16="http://schemas.microsoft.com/office/drawing/2014/main" id="{F979F041-8170-0E45-A957-5E2508829462}"/>
              </a:ext>
            </a:extLst>
          </p:cNvPr>
          <p:cNvPicPr>
            <a:picLocks noChangeAspect="1"/>
          </p:cNvPicPr>
          <p:nvPr/>
        </p:nvPicPr>
        <p:blipFill>
          <a:blip r:embed="rId5"/>
          <a:stretch>
            <a:fillRect/>
          </a:stretch>
        </p:blipFill>
        <p:spPr>
          <a:xfrm>
            <a:off x="8951495" y="5200132"/>
            <a:ext cx="2803357" cy="1302969"/>
          </a:xfrm>
          <a:prstGeom prst="rect">
            <a:avLst/>
          </a:prstGeom>
        </p:spPr>
      </p:pic>
    </p:spTree>
    <p:extLst>
      <p:ext uri="{BB962C8B-B14F-4D97-AF65-F5344CB8AC3E}">
        <p14:creationId xmlns:p14="http://schemas.microsoft.com/office/powerpoint/2010/main" val="116288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ECFBA88-F598-374D-BB9A-96775585E132}"/>
              </a:ext>
            </a:extLst>
          </p:cNvPr>
          <p:cNvSpPr>
            <a:spLocks noGrp="1"/>
          </p:cNvSpPr>
          <p:nvPr>
            <p:ph type="title"/>
          </p:nvPr>
        </p:nvSpPr>
        <p:spPr/>
        <p:txBody>
          <a:bodyPr>
            <a:normAutofit/>
          </a:bodyPr>
          <a:lstStyle/>
          <a:p>
            <a:r>
              <a:rPr lang="en-US" sz="4000" dirty="0" err="1"/>
              <a:t>Huwelijksdwang</a:t>
            </a:r>
            <a:endParaRPr lang="en-US" sz="4000" dirty="0"/>
          </a:p>
        </p:txBody>
      </p:sp>
      <p:sp>
        <p:nvSpPr>
          <p:cNvPr id="9" name="TextBox 8">
            <a:extLst>
              <a:ext uri="{FF2B5EF4-FFF2-40B4-BE49-F238E27FC236}">
                <a16:creationId xmlns:a16="http://schemas.microsoft.com/office/drawing/2014/main" id="{90CBB4AD-FDF8-BF45-B321-92D0AC5B445F}"/>
              </a:ext>
            </a:extLst>
          </p:cNvPr>
          <p:cNvSpPr txBox="1"/>
          <p:nvPr/>
        </p:nvSpPr>
        <p:spPr>
          <a:xfrm>
            <a:off x="3994484" y="892307"/>
            <a:ext cx="4203031" cy="689810"/>
          </a:xfrm>
          <a:prstGeom prst="rect">
            <a:avLst/>
          </a:prstGeom>
        </p:spPr>
        <p:txBody>
          <a:bodyPr vert="horz" wrap="square" lIns="91440" tIns="45720" rIns="91440" bIns="45720" rtlCol="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p:txBody>
      </p:sp>
      <p:sp>
        <p:nvSpPr>
          <p:cNvPr id="2" name="Tekstvak 1">
            <a:extLst>
              <a:ext uri="{FF2B5EF4-FFF2-40B4-BE49-F238E27FC236}">
                <a16:creationId xmlns:a16="http://schemas.microsoft.com/office/drawing/2014/main" id="{EA0E62B7-81DE-8A49-BB35-BEA8266FE584}"/>
              </a:ext>
            </a:extLst>
          </p:cNvPr>
          <p:cNvSpPr txBox="1"/>
          <p:nvPr/>
        </p:nvSpPr>
        <p:spPr>
          <a:xfrm flipH="1">
            <a:off x="7562335" y="3429000"/>
            <a:ext cx="635180" cy="327453"/>
          </a:xfrm>
          <a:prstGeom prst="rect">
            <a:avLst/>
          </a:prstGeom>
        </p:spPr>
        <p:txBody>
          <a:bodyPr vert="horz" wrap="none" lIns="91440" tIns="45720" rIns="91440" bIns="45720" rtlCol="0">
            <a:normAutofit fontScale="92500" lnSpcReduction="10000"/>
          </a:bodyPr>
          <a:lstStyle/>
          <a:p>
            <a:pPr algn="l"/>
            <a:endParaRPr lang="nl-NL" dirty="0"/>
          </a:p>
        </p:txBody>
      </p:sp>
    </p:spTree>
    <p:extLst>
      <p:ext uri="{BB962C8B-B14F-4D97-AF65-F5344CB8AC3E}">
        <p14:creationId xmlns:p14="http://schemas.microsoft.com/office/powerpoint/2010/main" val="3925520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FDEE9F32-B400-BB4E-9C2C-41887BA16894}"/>
              </a:ext>
            </a:extLst>
          </p:cNvPr>
          <p:cNvPicPr>
            <a:picLocks noChangeAspect="1"/>
          </p:cNvPicPr>
          <p:nvPr/>
        </p:nvPicPr>
        <p:blipFill>
          <a:blip r:embed="rId3" cstate="screen">
            <a:extLst>
              <a:ext uri="{28A0092B-C50C-407E-A947-70E740481C1C}">
                <a14:useLocalDpi xmlns:a14="http://schemas.microsoft.com/office/drawing/2010/main"/>
              </a:ext>
            </a:extLst>
          </a:blip>
          <a:srcRect l="97" r="97"/>
          <a:stretch/>
        </p:blipFill>
        <p:spPr>
          <a:xfrm>
            <a:off x="-2" y="-1645920"/>
            <a:ext cx="12192000" cy="8503920"/>
          </a:xfrm>
          <a:prstGeom prst="rect">
            <a:avLst/>
          </a:prstGeom>
        </p:spPr>
      </p:pic>
      <p:pic>
        <p:nvPicPr>
          <p:cNvPr id="21" name="Picture 20">
            <a:extLst>
              <a:ext uri="{FF2B5EF4-FFF2-40B4-BE49-F238E27FC236}">
                <a16:creationId xmlns:a16="http://schemas.microsoft.com/office/drawing/2014/main" id="{B4FCAF3D-67DB-9D48-9617-47040CFBE043}"/>
              </a:ext>
            </a:extLst>
          </p:cNvPr>
          <p:cNvPicPr>
            <a:picLocks noChangeAspect="1"/>
          </p:cNvPicPr>
          <p:nvPr/>
        </p:nvPicPr>
        <p:blipFill>
          <a:blip r:embed="rId4"/>
          <a:stretch>
            <a:fillRect/>
          </a:stretch>
        </p:blipFill>
        <p:spPr>
          <a:xfrm>
            <a:off x="558291" y="699800"/>
            <a:ext cx="11074400" cy="5676900"/>
          </a:xfrm>
          <a:prstGeom prst="rect">
            <a:avLst/>
          </a:prstGeom>
        </p:spPr>
      </p:pic>
      <p:sp>
        <p:nvSpPr>
          <p:cNvPr id="26" name="Title 13">
            <a:extLst>
              <a:ext uri="{FF2B5EF4-FFF2-40B4-BE49-F238E27FC236}">
                <a16:creationId xmlns:a16="http://schemas.microsoft.com/office/drawing/2014/main" id="{85D88032-A89E-FF4F-A623-9707B3D735E0}"/>
              </a:ext>
            </a:extLst>
          </p:cNvPr>
          <p:cNvSpPr txBox="1">
            <a:spLocks/>
          </p:cNvSpPr>
          <p:nvPr/>
        </p:nvSpPr>
        <p:spPr>
          <a:xfrm>
            <a:off x="677780" y="791555"/>
            <a:ext cx="10515600" cy="63921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rgbClr val="00ACD0"/>
                </a:solidFill>
                <a:latin typeface="+mn-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a:ln>
                  <a:noFill/>
                </a:ln>
                <a:solidFill>
                  <a:srgbClr val="00ACD0"/>
                </a:solidFill>
                <a:effectLst/>
                <a:uLnTx/>
                <a:uFillTx/>
                <a:latin typeface="Calibri" panose="020F0502020204030204"/>
                <a:ea typeface="+mj-ea"/>
                <a:cs typeface="+mj-cs"/>
              </a:rPr>
              <a:t>Afspraken</a:t>
            </a:r>
            <a:endParaRPr kumimoji="0" lang="en-US" sz="3600" b="0" i="0" u="none" strike="noStrike" kern="1200" cap="none" spc="0" normalizeH="0" baseline="0" noProof="0" dirty="0">
              <a:ln>
                <a:noFill/>
              </a:ln>
              <a:solidFill>
                <a:srgbClr val="00ACD0"/>
              </a:solidFill>
              <a:effectLst/>
              <a:uLnTx/>
              <a:uFillTx/>
              <a:latin typeface="Calibri" panose="020F0502020204030204"/>
              <a:ea typeface="+mj-ea"/>
              <a:cs typeface="+mj-cs"/>
            </a:endParaRPr>
          </a:p>
        </p:txBody>
      </p:sp>
      <p:sp>
        <p:nvSpPr>
          <p:cNvPr id="27" name="Content Placeholder 15">
            <a:extLst>
              <a:ext uri="{FF2B5EF4-FFF2-40B4-BE49-F238E27FC236}">
                <a16:creationId xmlns:a16="http://schemas.microsoft.com/office/drawing/2014/main" id="{0FD65325-8CF7-8D44-94DA-D9B20EFE67E8}"/>
              </a:ext>
            </a:extLst>
          </p:cNvPr>
          <p:cNvSpPr txBox="1">
            <a:spLocks/>
          </p:cNvSpPr>
          <p:nvPr/>
        </p:nvSpPr>
        <p:spPr>
          <a:xfrm>
            <a:off x="677779" y="1631797"/>
            <a:ext cx="10515599" cy="4618158"/>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spcAft>
                <a:spcPts val="200"/>
              </a:spcAft>
              <a:buClr>
                <a:srgbClr val="00ACD0"/>
              </a:buClr>
              <a:buFont typeface="System Font Regular"/>
              <a:buChar char="&gt;"/>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600"/>
              </a:spcBef>
              <a:spcAft>
                <a:spcPts val="200"/>
              </a:spcAft>
              <a:buClr>
                <a:srgbClr val="00ACD0"/>
              </a:buClr>
              <a:buSzTx/>
              <a:buFont typeface="System Font Regular"/>
              <a:buChar char="&gt;"/>
              <a:tabLst/>
              <a:defRPr/>
            </a:pPr>
            <a:r>
              <a:rPr kumimoji="0" lang="nl-NL" sz="2800" b="0" i="0" u="none" strike="noStrike" kern="1200" cap="none" spc="0" normalizeH="0" baseline="0" noProof="0" dirty="0">
                <a:ln>
                  <a:noFill/>
                </a:ln>
                <a:solidFill>
                  <a:srgbClr val="000000"/>
                </a:solidFill>
                <a:effectLst/>
                <a:uLnTx/>
                <a:uFillTx/>
                <a:latin typeface="Calibri Light" panose="020F0302020204030204" pitchFamily="34" charset="0"/>
                <a:ea typeface="Courier New" panose="02070309020205020404" pitchFamily="49" charset="0"/>
                <a:cs typeface="Calibri Light" panose="020F0302020204030204" pitchFamily="34" charset="0"/>
              </a:rPr>
              <a:t>Je bepaalt zelf wat je wil vertellen.</a:t>
            </a:r>
          </a:p>
          <a:p>
            <a:pPr marL="228600" marR="0" lvl="0" indent="-228600" algn="l" defTabSz="914400" rtl="0" eaLnBrk="1" fontAlgn="auto" latinLnBrk="0" hangingPunct="1">
              <a:lnSpc>
                <a:spcPct val="100000"/>
              </a:lnSpc>
              <a:spcBef>
                <a:spcPts val="600"/>
              </a:spcBef>
              <a:spcAft>
                <a:spcPts val="200"/>
              </a:spcAft>
              <a:buClr>
                <a:srgbClr val="00ACD0"/>
              </a:buClr>
              <a:buSzTx/>
              <a:buFont typeface="System Font Regular"/>
              <a:buChar char="&gt;"/>
              <a:tabLst/>
              <a:defRPr/>
            </a:pPr>
            <a:r>
              <a:rPr kumimoji="0" lang="nl-NL" sz="2800" b="0" i="0" u="none" strike="noStrike" kern="1200" cap="none" spc="0" normalizeH="0" baseline="0" noProof="0" dirty="0">
                <a:ln>
                  <a:noFill/>
                </a:ln>
                <a:solidFill>
                  <a:srgbClr val="000000"/>
                </a:solidFill>
                <a:effectLst/>
                <a:uLnTx/>
                <a:uFillTx/>
                <a:latin typeface="Calibri Light" panose="020F0302020204030204" pitchFamily="34" charset="0"/>
                <a:ea typeface="Courier New" panose="02070309020205020404" pitchFamily="49" charset="0"/>
                <a:cs typeface="Calibri Light" panose="020F0302020204030204" pitchFamily="34" charset="0"/>
              </a:rPr>
              <a:t>Respecteer je eigen en elkaars grenzen.</a:t>
            </a:r>
            <a:endParaRPr kumimoji="0" lang="nl-NL" sz="2800" b="0" i="0" u="none" strike="noStrike" kern="1200" cap="none" spc="0" normalizeH="0" baseline="0" noProof="0" dirty="0">
              <a:ln>
                <a:noFill/>
              </a:ln>
              <a:solidFill>
                <a:prstClr val="black"/>
              </a:solidFill>
              <a:effectLst/>
              <a:uLnTx/>
              <a:uFillTx/>
              <a:latin typeface="Calibri Light" panose="020F0302020204030204" pitchFamily="34" charset="0"/>
              <a:ea typeface="Courier New" panose="02070309020205020404" pitchFamily="49" charset="0"/>
              <a:cs typeface="Calibri Light" panose="020F0302020204030204" pitchFamily="34" charset="0"/>
            </a:endParaRPr>
          </a:p>
          <a:p>
            <a:pPr marL="228600" marR="0" lvl="0" indent="-228600" algn="l" defTabSz="914400" rtl="0" eaLnBrk="1" fontAlgn="auto" latinLnBrk="0" hangingPunct="1">
              <a:lnSpc>
                <a:spcPct val="100000"/>
              </a:lnSpc>
              <a:spcBef>
                <a:spcPts val="600"/>
              </a:spcBef>
              <a:spcAft>
                <a:spcPts val="200"/>
              </a:spcAft>
              <a:buClr>
                <a:srgbClr val="00ACD0"/>
              </a:buClr>
              <a:buSzTx/>
              <a:buFont typeface="System Font Regular"/>
              <a:buChar char="&gt;"/>
              <a:tabLst/>
              <a:defRPr/>
            </a:pPr>
            <a:r>
              <a:rPr kumimoji="0" lang="nl-NL" sz="2800" b="0" i="0" u="none" strike="noStrike" kern="1200" cap="none" spc="0" normalizeH="0" baseline="0" noProof="0" dirty="0">
                <a:ln>
                  <a:noFill/>
                </a:ln>
                <a:solidFill>
                  <a:srgbClr val="000000"/>
                </a:solidFill>
                <a:effectLst/>
                <a:uLnTx/>
                <a:uFillTx/>
                <a:latin typeface="Calibri Light" panose="020F0302020204030204" pitchFamily="34" charset="0"/>
                <a:ea typeface="Courier New" panose="02070309020205020404" pitchFamily="49" charset="0"/>
                <a:cs typeface="Calibri Light" panose="020F0302020204030204" pitchFamily="34" charset="0"/>
              </a:rPr>
              <a:t>Luister naar elkaar</a:t>
            </a:r>
            <a:r>
              <a:rPr kumimoji="0" lang="nl-NL" sz="2800" b="0" i="0" u="none" strike="noStrike" kern="1200" cap="none" spc="0" normalizeH="0" baseline="0" noProof="0" dirty="0">
                <a:ln>
                  <a:noFill/>
                </a:ln>
                <a:solidFill>
                  <a:prstClr val="black"/>
                </a:solidFill>
                <a:effectLst/>
                <a:uLnTx/>
                <a:uFillTx/>
                <a:latin typeface="Calibri Light" panose="020F0302020204030204" pitchFamily="34" charset="0"/>
                <a:ea typeface="Courier New" panose="02070309020205020404" pitchFamily="49" charset="0"/>
                <a:cs typeface="Calibri Light" panose="020F0302020204030204" pitchFamily="34" charset="0"/>
              </a:rPr>
              <a:t> en</a:t>
            </a:r>
            <a:r>
              <a:rPr kumimoji="0" lang="nl-NL" sz="2800" b="0" i="0" u="none" strike="noStrike" kern="1200" cap="none" spc="0" normalizeH="0" baseline="0" noProof="0" dirty="0">
                <a:ln>
                  <a:noFill/>
                </a:ln>
                <a:solidFill>
                  <a:srgbClr val="000000"/>
                </a:solidFill>
                <a:effectLst/>
                <a:uLnTx/>
                <a:uFillTx/>
                <a:latin typeface="Calibri Light" panose="020F0302020204030204" pitchFamily="34" charset="0"/>
                <a:ea typeface="Courier New" panose="02070309020205020404" pitchFamily="49" charset="0"/>
                <a:cs typeface="Calibri Light" panose="020F0302020204030204" pitchFamily="34" charset="0"/>
              </a:rPr>
              <a:t> laat elkaar uitpraten. </a:t>
            </a:r>
            <a:br>
              <a:rPr kumimoji="0" lang="nl-NL" sz="2800" b="0" i="0" u="none" strike="noStrike" kern="1200" cap="none" spc="0" normalizeH="0" baseline="0" noProof="0" dirty="0">
                <a:ln>
                  <a:noFill/>
                </a:ln>
                <a:solidFill>
                  <a:srgbClr val="000000"/>
                </a:solidFill>
                <a:effectLst/>
                <a:uLnTx/>
                <a:uFillTx/>
                <a:latin typeface="Calibri Light" panose="020F0302020204030204" pitchFamily="34" charset="0"/>
                <a:ea typeface="Courier New" panose="02070309020205020404" pitchFamily="49" charset="0"/>
                <a:cs typeface="Calibri Light" panose="020F0302020204030204" pitchFamily="34" charset="0"/>
              </a:rPr>
            </a:br>
            <a:r>
              <a:rPr kumimoji="0" lang="nl-NL" sz="2800" b="0" i="0" u="none" strike="noStrike" kern="1200" cap="none" spc="0" normalizeH="0" baseline="0" noProof="0" dirty="0">
                <a:ln>
                  <a:noFill/>
                </a:ln>
                <a:solidFill>
                  <a:srgbClr val="000000"/>
                </a:solidFill>
                <a:effectLst/>
                <a:uLnTx/>
                <a:uFillTx/>
                <a:latin typeface="Calibri Light" panose="020F0302020204030204" pitchFamily="34" charset="0"/>
                <a:ea typeface="Courier New" panose="02070309020205020404" pitchFamily="49" charset="0"/>
                <a:cs typeface="Calibri Light" panose="020F0302020204030204" pitchFamily="34" charset="0"/>
              </a:rPr>
              <a:t>Ook als je het niet eens bent met elkaar.</a:t>
            </a:r>
            <a:endParaRPr kumimoji="0" lang="nl-NL" sz="2800" b="0" i="0" u="none" strike="noStrike" kern="1200" cap="none" spc="0" normalizeH="0" baseline="0" noProof="0" dirty="0">
              <a:ln>
                <a:noFill/>
              </a:ln>
              <a:solidFill>
                <a:prstClr val="black"/>
              </a:solidFill>
              <a:effectLst/>
              <a:uLnTx/>
              <a:uFillTx/>
              <a:latin typeface="Calibri Light" panose="020F0302020204030204" pitchFamily="34" charset="0"/>
              <a:ea typeface="Courier New" panose="02070309020205020404" pitchFamily="49" charset="0"/>
              <a:cs typeface="Calibri Light" panose="020F0302020204030204" pitchFamily="34" charset="0"/>
            </a:endParaRPr>
          </a:p>
          <a:p>
            <a:pPr marL="228600" marR="0" lvl="0" indent="-228600" algn="l" defTabSz="914400" rtl="0" eaLnBrk="1" fontAlgn="auto" latinLnBrk="0" hangingPunct="1">
              <a:lnSpc>
                <a:spcPct val="100000"/>
              </a:lnSpc>
              <a:spcBef>
                <a:spcPts val="600"/>
              </a:spcBef>
              <a:spcAft>
                <a:spcPts val="200"/>
              </a:spcAft>
              <a:buClr>
                <a:srgbClr val="00ACD0"/>
              </a:buClr>
              <a:buSzTx/>
              <a:buFont typeface="System Font Regular"/>
              <a:buChar char="&gt;"/>
              <a:tabLst/>
              <a:defRPr/>
            </a:pPr>
            <a:r>
              <a:rPr kumimoji="0" lang="nl-NL" sz="2800" b="0" i="0" u="none" strike="noStrike" kern="1200" cap="none" spc="0" normalizeH="0" baseline="0" noProof="0" dirty="0">
                <a:ln>
                  <a:noFill/>
                </a:ln>
                <a:solidFill>
                  <a:srgbClr val="000000"/>
                </a:solidFill>
                <a:effectLst/>
                <a:uLnTx/>
                <a:uFillTx/>
                <a:latin typeface="Calibri Light" panose="020F0302020204030204" pitchFamily="34" charset="0"/>
                <a:ea typeface="Courier New" panose="02070309020205020404" pitchFamily="49" charset="0"/>
                <a:cs typeface="Calibri Light" panose="020F0302020204030204" pitchFamily="34" charset="0"/>
              </a:rPr>
              <a:t>Alles wat we hier bespreken gebeurt in vertrouwen. </a:t>
            </a:r>
            <a:br>
              <a:rPr kumimoji="0" lang="nl-NL" sz="2800" b="0" i="0" u="none" strike="noStrike" kern="1200" cap="none" spc="0" normalizeH="0" baseline="0" noProof="0" dirty="0">
                <a:ln>
                  <a:noFill/>
                </a:ln>
                <a:solidFill>
                  <a:srgbClr val="000000"/>
                </a:solidFill>
                <a:effectLst/>
                <a:uLnTx/>
                <a:uFillTx/>
                <a:latin typeface="Calibri Light" panose="020F0302020204030204" pitchFamily="34" charset="0"/>
                <a:ea typeface="Courier New" panose="02070309020205020404" pitchFamily="49" charset="0"/>
                <a:cs typeface="Calibri Light" panose="020F0302020204030204" pitchFamily="34" charset="0"/>
              </a:rPr>
            </a:br>
            <a:r>
              <a:rPr kumimoji="0" lang="nl-NL" sz="2800" b="0" i="0" u="none" strike="noStrike" kern="1200" cap="none" spc="0" normalizeH="0" baseline="0" noProof="0" dirty="0">
                <a:ln>
                  <a:noFill/>
                </a:ln>
                <a:solidFill>
                  <a:srgbClr val="000000"/>
                </a:solidFill>
                <a:effectLst/>
                <a:uLnTx/>
                <a:uFillTx/>
                <a:latin typeface="Calibri Light" panose="020F0302020204030204" pitchFamily="34" charset="0"/>
                <a:ea typeface="Courier New" panose="02070309020205020404" pitchFamily="49" charset="0"/>
                <a:cs typeface="Calibri Light" panose="020F0302020204030204" pitchFamily="34" charset="0"/>
              </a:rPr>
              <a:t>We vertellen niets door. Ook niet aan de IND of politie.</a:t>
            </a:r>
            <a:endParaRPr kumimoji="0" lang="nl-NL" sz="2800" b="0" i="0" u="none" strike="noStrike" kern="1200" cap="none" spc="0" normalizeH="0" baseline="0" noProof="0" dirty="0">
              <a:ln>
                <a:noFill/>
              </a:ln>
              <a:solidFill>
                <a:prstClr val="black"/>
              </a:solidFill>
              <a:effectLst/>
              <a:uLnTx/>
              <a:uFillTx/>
              <a:latin typeface="Calibri Light" panose="020F0302020204030204" pitchFamily="34" charset="0"/>
              <a:ea typeface="Courier New" panose="02070309020205020404" pitchFamily="49" charset="0"/>
              <a:cs typeface="Calibri Light" panose="020F0302020204030204" pitchFamily="34" charset="0"/>
            </a:endParaRPr>
          </a:p>
        </p:txBody>
      </p:sp>
      <p:pic>
        <p:nvPicPr>
          <p:cNvPr id="28" name="Picture 27">
            <a:extLst>
              <a:ext uri="{FF2B5EF4-FFF2-40B4-BE49-F238E27FC236}">
                <a16:creationId xmlns:a16="http://schemas.microsoft.com/office/drawing/2014/main" id="{79E06083-40B2-4D42-86BE-0F855F4AEFB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Tree>
    <p:extLst>
      <p:ext uri="{BB962C8B-B14F-4D97-AF65-F5344CB8AC3E}">
        <p14:creationId xmlns:p14="http://schemas.microsoft.com/office/powerpoint/2010/main" val="34071626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bg object 16">
            <a:extLst>
              <a:ext uri="{FF2B5EF4-FFF2-40B4-BE49-F238E27FC236}">
                <a16:creationId xmlns:a16="http://schemas.microsoft.com/office/drawing/2014/main" id="{B31A21E4-33AE-2E4A-A72D-951920147562}"/>
              </a:ext>
            </a:extLst>
          </p:cNvPr>
          <p:cNvPicPr/>
          <p:nvPr/>
        </p:nvPicPr>
        <p:blipFill>
          <a:blip r:embed="rId3" cstate="screen">
            <a:extLst>
              <a:ext uri="{28A0092B-C50C-407E-A947-70E740481C1C}">
                <a14:useLocalDpi xmlns:a14="http://schemas.microsoft.com/office/drawing/2010/main"/>
              </a:ext>
            </a:extLst>
          </a:blip>
          <a:srcRect/>
          <a:stretch/>
        </p:blipFill>
        <p:spPr>
          <a:xfrm>
            <a:off x="0" y="0"/>
            <a:ext cx="12192000" cy="6857999"/>
          </a:xfrm>
          <a:prstGeom prst="rect">
            <a:avLst/>
          </a:prstGeom>
        </p:spPr>
      </p:pic>
      <p:sp>
        <p:nvSpPr>
          <p:cNvPr id="26" name="bg object 22">
            <a:extLst>
              <a:ext uri="{FF2B5EF4-FFF2-40B4-BE49-F238E27FC236}">
                <a16:creationId xmlns:a16="http://schemas.microsoft.com/office/drawing/2014/main" id="{9AC8B789-3B87-134F-AE5A-2AFB7D16F995}"/>
              </a:ext>
            </a:extLst>
          </p:cNvPr>
          <p:cNvSpPr/>
          <p:nvPr/>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120E5B82-4A20-B74E-9A47-9350957C57EC}"/>
              </a:ext>
            </a:extLst>
          </p:cNvPr>
          <p:cNvSpPr txBox="1"/>
          <p:nvPr/>
        </p:nvSpPr>
        <p:spPr>
          <a:xfrm>
            <a:off x="680974" y="180746"/>
            <a:ext cx="6270752"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200" b="0" i="0" u="none" strike="noStrike" kern="1200" cap="none" spc="0" normalizeH="0" baseline="0" noProof="0" dirty="0">
                <a:ln>
                  <a:noFill/>
                </a:ln>
                <a:solidFill>
                  <a:prstClr val="white"/>
                </a:solidFill>
                <a:effectLst/>
                <a:uLnTx/>
                <a:uFillTx/>
                <a:latin typeface="Calibri" panose="020F0502020204030204"/>
                <a:ea typeface="+mn-ea"/>
                <a:cs typeface="+mn-cs"/>
              </a:rPr>
              <a:t>HUWELIJKSDWANG</a:t>
            </a: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31" name="Picture 30">
            <a:extLst>
              <a:ext uri="{FF2B5EF4-FFF2-40B4-BE49-F238E27FC236}">
                <a16:creationId xmlns:a16="http://schemas.microsoft.com/office/drawing/2014/main" id="{8847BE0B-7440-E340-A4B2-B07BAA4AF4B8}"/>
              </a:ext>
            </a:extLst>
          </p:cNvPr>
          <p:cNvPicPr>
            <a:picLocks noChangeAspect="1"/>
          </p:cNvPicPr>
          <p:nvPr/>
        </p:nvPicPr>
        <p:blipFill>
          <a:blip r:embed="rId4"/>
          <a:stretch>
            <a:fillRect/>
          </a:stretch>
        </p:blipFill>
        <p:spPr>
          <a:xfrm>
            <a:off x="558291" y="699800"/>
            <a:ext cx="11074400" cy="5676900"/>
          </a:xfrm>
          <a:prstGeom prst="rect">
            <a:avLst/>
          </a:prstGeom>
        </p:spPr>
      </p:pic>
      <p:pic>
        <p:nvPicPr>
          <p:cNvPr id="17" name="Picture 16">
            <a:extLst>
              <a:ext uri="{FF2B5EF4-FFF2-40B4-BE49-F238E27FC236}">
                <a16:creationId xmlns:a16="http://schemas.microsoft.com/office/drawing/2014/main" id="{59D0B4C8-9B56-2845-A7AB-D27B4AC60B0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pic>
        <p:nvPicPr>
          <p:cNvPr id="18" name="Picture 17">
            <a:extLst>
              <a:ext uri="{FF2B5EF4-FFF2-40B4-BE49-F238E27FC236}">
                <a16:creationId xmlns:a16="http://schemas.microsoft.com/office/drawing/2014/main" id="{0A91808D-814B-B342-9B25-1CA2D759B5C9}"/>
              </a:ext>
            </a:extLst>
          </p:cNvPr>
          <p:cNvPicPr>
            <a:picLocks noChangeAspect="1"/>
          </p:cNvPicPr>
          <p:nvPr/>
        </p:nvPicPr>
        <p:blipFill>
          <a:blip r:embed="rId6"/>
          <a:stretch>
            <a:fillRect/>
          </a:stretch>
        </p:blipFill>
        <p:spPr>
          <a:xfrm>
            <a:off x="9776146" y="409879"/>
            <a:ext cx="757555" cy="757555"/>
          </a:xfrm>
          <a:prstGeom prst="rect">
            <a:avLst/>
          </a:prstGeom>
        </p:spPr>
      </p:pic>
      <p:sp>
        <p:nvSpPr>
          <p:cNvPr id="2" name="Rechthoek 1">
            <a:extLst>
              <a:ext uri="{FF2B5EF4-FFF2-40B4-BE49-F238E27FC236}">
                <a16:creationId xmlns:a16="http://schemas.microsoft.com/office/drawing/2014/main" id="{A2A98D1B-E3E3-D24C-BADB-D4C8EA8B40E4}"/>
              </a:ext>
            </a:extLst>
          </p:cNvPr>
          <p:cNvSpPr/>
          <p:nvPr/>
        </p:nvSpPr>
        <p:spPr>
          <a:xfrm>
            <a:off x="5276923" y="3244333"/>
            <a:ext cx="1838965" cy="369332"/>
          </a:xfrm>
          <a:prstGeom prst="rect">
            <a:avLst/>
          </a:prstGeom>
        </p:spPr>
        <p:txBody>
          <a:bodyPr wrap="none">
            <a:spAutoFit/>
          </a:bodyPr>
          <a:lstStyle/>
          <a:p>
            <a:r>
              <a:rPr lang="nl-NL" dirty="0">
                <a:solidFill>
                  <a:srgbClr val="1155CC"/>
                </a:solidFill>
                <a:latin typeface="Arial" panose="020B0604020202020204" pitchFamily="34" charset="0"/>
                <a:hlinkClick r:id="rId7"/>
              </a:rPr>
              <a:t>Huwelijksdwang</a:t>
            </a:r>
            <a:endParaRPr lang="nl-NL" dirty="0"/>
          </a:p>
        </p:txBody>
      </p:sp>
    </p:spTree>
    <p:extLst>
      <p:ext uri="{BB962C8B-B14F-4D97-AF65-F5344CB8AC3E}">
        <p14:creationId xmlns:p14="http://schemas.microsoft.com/office/powerpoint/2010/main" val="27271262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ECFBA88-F598-374D-BB9A-96775585E132}"/>
              </a:ext>
            </a:extLst>
          </p:cNvPr>
          <p:cNvSpPr>
            <a:spLocks noGrp="1"/>
          </p:cNvSpPr>
          <p:nvPr>
            <p:ph type="title"/>
          </p:nvPr>
        </p:nvSpPr>
        <p:spPr/>
        <p:txBody>
          <a:bodyPr/>
          <a:lstStyle/>
          <a:p>
            <a:r>
              <a:rPr lang="nl-NL" b="1" dirty="0">
                <a:ea typeface="Calibri" panose="020F0502020204030204" pitchFamily="34" charset="0"/>
              </a:rPr>
              <a:t>“Mijn ouders willen dat ik trouw met een nichtje uit Egypte. Ik wil studeren. Daarna wil ik trouwen met iemand voor wie ik zelf heb gekozen.” (Achmed, 23)</a:t>
            </a:r>
            <a:br>
              <a:rPr lang="nl-NL" dirty="0">
                <a:ea typeface="Calibri" panose="020F0502020204030204" pitchFamily="34" charset="0"/>
              </a:rPr>
            </a:br>
            <a:br>
              <a:rPr lang="nl-NL" dirty="0">
                <a:ea typeface="Calibri" panose="020F0502020204030204" pitchFamily="34" charset="0"/>
              </a:rPr>
            </a:br>
            <a:endParaRPr lang="en-US" dirty="0"/>
          </a:p>
        </p:txBody>
      </p:sp>
      <p:sp>
        <p:nvSpPr>
          <p:cNvPr id="9" name="TextBox 8">
            <a:extLst>
              <a:ext uri="{FF2B5EF4-FFF2-40B4-BE49-F238E27FC236}">
                <a16:creationId xmlns:a16="http://schemas.microsoft.com/office/drawing/2014/main" id="{90CBB4AD-FDF8-BF45-B321-92D0AC5B445F}"/>
              </a:ext>
            </a:extLst>
          </p:cNvPr>
          <p:cNvSpPr txBox="1"/>
          <p:nvPr/>
        </p:nvSpPr>
        <p:spPr>
          <a:xfrm>
            <a:off x="3994484" y="892307"/>
            <a:ext cx="4203031" cy="689810"/>
          </a:xfrm>
          <a:prstGeom prst="rect">
            <a:avLst/>
          </a:prstGeom>
        </p:spPr>
        <p:txBody>
          <a:bodyPr vert="horz" wrap="square" lIns="91440" tIns="45720" rIns="91440" bIns="45720" rtlCol="0">
            <a:normAutofit/>
          </a:bodyPr>
          <a:lstStyle/>
          <a:p>
            <a:pPr algn="ctr"/>
            <a:r>
              <a:rPr lang="nl-NL" sz="3600" b="1" dirty="0">
                <a:solidFill>
                  <a:schemeClr val="bg1"/>
                </a:solidFill>
                <a:latin typeface="Calibri" panose="020F0502020204030204" pitchFamily="34" charset="0"/>
                <a:cs typeface="Calibri" panose="020F0502020204030204" pitchFamily="34" charset="0"/>
              </a:rPr>
              <a:t>Wat zou jij doen? </a:t>
            </a:r>
            <a:endParaRPr lang="en-US" sz="3600" b="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989532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bg object 16">
            <a:extLst>
              <a:ext uri="{FF2B5EF4-FFF2-40B4-BE49-F238E27FC236}">
                <a16:creationId xmlns:a16="http://schemas.microsoft.com/office/drawing/2014/main" id="{07DCCCD2-8F65-2343-9C49-FA49AB054C12}"/>
              </a:ext>
            </a:extLst>
          </p:cNvPr>
          <p:cNvPicPr/>
          <p:nvPr/>
        </p:nvPicPr>
        <p:blipFill>
          <a:blip r:embed="rId3" cstate="screen">
            <a:extLst>
              <a:ext uri="{28A0092B-C50C-407E-A947-70E740481C1C}">
                <a14:useLocalDpi xmlns:a14="http://schemas.microsoft.com/office/drawing/2010/main"/>
              </a:ext>
            </a:extLst>
          </a:blip>
          <a:srcRect/>
          <a:stretch/>
        </p:blipFill>
        <p:spPr>
          <a:xfrm>
            <a:off x="0" y="0"/>
            <a:ext cx="12192000" cy="6857999"/>
          </a:xfrm>
          <a:prstGeom prst="rect">
            <a:avLst/>
          </a:prstGeom>
        </p:spPr>
      </p:pic>
      <p:sp>
        <p:nvSpPr>
          <p:cNvPr id="26" name="bg object 22">
            <a:extLst>
              <a:ext uri="{FF2B5EF4-FFF2-40B4-BE49-F238E27FC236}">
                <a16:creationId xmlns:a16="http://schemas.microsoft.com/office/drawing/2014/main" id="{9AC8B789-3B87-134F-AE5A-2AFB7D16F995}"/>
              </a:ext>
            </a:extLst>
          </p:cNvPr>
          <p:cNvSpPr/>
          <p:nvPr/>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120E5B82-4A20-B74E-9A47-9350957C57EC}"/>
              </a:ext>
            </a:extLst>
          </p:cNvPr>
          <p:cNvSpPr txBox="1"/>
          <p:nvPr/>
        </p:nvSpPr>
        <p:spPr>
          <a:xfrm>
            <a:off x="680974" y="180746"/>
            <a:ext cx="6270752"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200" b="0" i="0" u="none" strike="noStrike" kern="1200" cap="none" spc="0" normalizeH="0" baseline="0" noProof="0" dirty="0">
                <a:ln>
                  <a:noFill/>
                </a:ln>
                <a:solidFill>
                  <a:prstClr val="white"/>
                </a:solidFill>
                <a:effectLst/>
                <a:uLnTx/>
                <a:uFillTx/>
                <a:latin typeface="Calibri" panose="020F0502020204030204"/>
                <a:ea typeface="+mn-ea"/>
                <a:cs typeface="+mn-cs"/>
              </a:rPr>
              <a:t>HUWELIJKSDWANG</a:t>
            </a: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31" name="Picture 30">
            <a:extLst>
              <a:ext uri="{FF2B5EF4-FFF2-40B4-BE49-F238E27FC236}">
                <a16:creationId xmlns:a16="http://schemas.microsoft.com/office/drawing/2014/main" id="{8847BE0B-7440-E340-A4B2-B07BAA4AF4B8}"/>
              </a:ext>
            </a:extLst>
          </p:cNvPr>
          <p:cNvPicPr>
            <a:picLocks noChangeAspect="1"/>
          </p:cNvPicPr>
          <p:nvPr/>
        </p:nvPicPr>
        <p:blipFill>
          <a:blip r:embed="rId4"/>
          <a:stretch>
            <a:fillRect/>
          </a:stretch>
        </p:blipFill>
        <p:spPr>
          <a:xfrm>
            <a:off x="558291" y="699800"/>
            <a:ext cx="11074400" cy="5676900"/>
          </a:xfrm>
          <a:prstGeom prst="rect">
            <a:avLst/>
          </a:prstGeom>
        </p:spPr>
      </p:pic>
      <p:pic>
        <p:nvPicPr>
          <p:cNvPr id="17" name="Picture 16">
            <a:extLst>
              <a:ext uri="{FF2B5EF4-FFF2-40B4-BE49-F238E27FC236}">
                <a16:creationId xmlns:a16="http://schemas.microsoft.com/office/drawing/2014/main" id="{59D0B4C8-9B56-2845-A7AB-D27B4AC60B0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
        <p:nvSpPr>
          <p:cNvPr id="2" name="Title 1">
            <a:extLst>
              <a:ext uri="{FF2B5EF4-FFF2-40B4-BE49-F238E27FC236}">
                <a16:creationId xmlns:a16="http://schemas.microsoft.com/office/drawing/2014/main" id="{5F566FBB-C0BE-7142-8007-C0C65068B486}"/>
              </a:ext>
            </a:extLst>
          </p:cNvPr>
          <p:cNvSpPr>
            <a:spLocks noGrp="1"/>
          </p:cNvSpPr>
          <p:nvPr>
            <p:ph type="title"/>
          </p:nvPr>
        </p:nvSpPr>
        <p:spPr/>
        <p:txBody>
          <a:bodyPr/>
          <a:lstStyle/>
          <a:p>
            <a:r>
              <a:rPr lang="en-US" dirty="0"/>
              <a:t>Wat zijn je rechten?</a:t>
            </a:r>
          </a:p>
        </p:txBody>
      </p:sp>
      <p:sp>
        <p:nvSpPr>
          <p:cNvPr id="3" name="Content Placeholder 2">
            <a:extLst>
              <a:ext uri="{FF2B5EF4-FFF2-40B4-BE49-F238E27FC236}">
                <a16:creationId xmlns:a16="http://schemas.microsoft.com/office/drawing/2014/main" id="{F87A023B-6A67-1243-BE1E-BEE019F7FC5E}"/>
              </a:ext>
            </a:extLst>
          </p:cNvPr>
          <p:cNvSpPr>
            <a:spLocks noGrp="1"/>
          </p:cNvSpPr>
          <p:nvPr>
            <p:ph idx="1"/>
          </p:nvPr>
        </p:nvSpPr>
        <p:spPr/>
        <p:txBody>
          <a:bodyPr/>
          <a:lstStyle/>
          <a:p>
            <a:r>
              <a:rPr lang="nl-NL" dirty="0">
                <a:ea typeface="Noto Sans Symbols"/>
                <a:cs typeface="Noto Sans Symbols"/>
              </a:rPr>
              <a:t>Je hebt het recht om je eigen partner te kiezen.</a:t>
            </a:r>
          </a:p>
          <a:p>
            <a:r>
              <a:rPr lang="nl-NL" dirty="0"/>
              <a:t>Huwelijksdwang is strafbaar.</a:t>
            </a:r>
          </a:p>
          <a:p>
            <a:r>
              <a:rPr lang="nl-NL" dirty="0">
                <a:ea typeface="Calibri" panose="020F0502020204030204" pitchFamily="34" charset="0"/>
              </a:rPr>
              <a:t>Eerst trouwen voor de wet, daarna het geloof.</a:t>
            </a:r>
          </a:p>
          <a:p>
            <a:r>
              <a:rPr lang="nl-NL" dirty="0">
                <a:ea typeface="Calibri" panose="020F0502020204030204" pitchFamily="34" charset="0"/>
              </a:rPr>
              <a:t>Trouwen vanaf 18 jaar.</a:t>
            </a:r>
          </a:p>
          <a:p>
            <a:r>
              <a:rPr lang="nl-NL" dirty="0"/>
              <a:t>Trouwen met een neef of nicht? Alleen als je er echt zelf voor kiest.</a:t>
            </a:r>
            <a:endParaRPr lang="nl-NL" dirty="0">
              <a:latin typeface="Calibri" panose="020F0502020204030204" pitchFamily="34" charset="0"/>
              <a:ea typeface="Calibri" panose="020F0502020204030204" pitchFamily="34" charset="0"/>
            </a:endParaRPr>
          </a:p>
        </p:txBody>
      </p:sp>
      <p:grpSp>
        <p:nvGrpSpPr>
          <p:cNvPr id="12" name="object 9">
            <a:extLst>
              <a:ext uri="{FF2B5EF4-FFF2-40B4-BE49-F238E27FC236}">
                <a16:creationId xmlns:a16="http://schemas.microsoft.com/office/drawing/2014/main" id="{576A5587-8AFF-134F-922F-2ABD935ECB02}"/>
              </a:ext>
            </a:extLst>
          </p:cNvPr>
          <p:cNvGrpSpPr/>
          <p:nvPr/>
        </p:nvGrpSpPr>
        <p:grpSpPr>
          <a:xfrm>
            <a:off x="9776146" y="409879"/>
            <a:ext cx="757555" cy="757555"/>
            <a:chOff x="9776146" y="409879"/>
            <a:chExt cx="757555" cy="757555"/>
          </a:xfrm>
        </p:grpSpPr>
        <p:sp>
          <p:nvSpPr>
            <p:cNvPr id="13" name="object 10">
              <a:extLst>
                <a:ext uri="{FF2B5EF4-FFF2-40B4-BE49-F238E27FC236}">
                  <a16:creationId xmlns:a16="http://schemas.microsoft.com/office/drawing/2014/main" id="{CA1FBE60-3705-9040-8DDB-560F9BD4DF69}"/>
                </a:ext>
              </a:extLst>
            </p:cNvPr>
            <p:cNvSpPr/>
            <p:nvPr/>
          </p:nvSpPr>
          <p:spPr>
            <a:xfrm>
              <a:off x="9776146" y="409879"/>
              <a:ext cx="757555" cy="757555"/>
            </a:xfrm>
            <a:custGeom>
              <a:avLst/>
              <a:gdLst/>
              <a:ahLst/>
              <a:cxnLst/>
              <a:rect l="l" t="t" r="r" b="b"/>
              <a:pathLst>
                <a:path w="757554" h="757555">
                  <a:moveTo>
                    <a:pt x="378675" y="0"/>
                  </a:moveTo>
                  <a:lnTo>
                    <a:pt x="331176" y="2950"/>
                  </a:lnTo>
                  <a:lnTo>
                    <a:pt x="285438" y="11564"/>
                  </a:lnTo>
                  <a:lnTo>
                    <a:pt x="241814" y="25488"/>
                  </a:lnTo>
                  <a:lnTo>
                    <a:pt x="200661" y="44366"/>
                  </a:lnTo>
                  <a:lnTo>
                    <a:pt x="162332" y="67843"/>
                  </a:lnTo>
                  <a:lnTo>
                    <a:pt x="127184" y="95565"/>
                  </a:lnTo>
                  <a:lnTo>
                    <a:pt x="95571" y="127177"/>
                  </a:lnTo>
                  <a:lnTo>
                    <a:pt x="67847" y="162324"/>
                  </a:lnTo>
                  <a:lnTo>
                    <a:pt x="44369" y="200651"/>
                  </a:lnTo>
                  <a:lnTo>
                    <a:pt x="25489" y="241803"/>
                  </a:lnTo>
                  <a:lnTo>
                    <a:pt x="11565" y="285426"/>
                  </a:lnTo>
                  <a:lnTo>
                    <a:pt x="2950" y="331164"/>
                  </a:lnTo>
                  <a:lnTo>
                    <a:pt x="0" y="378663"/>
                  </a:lnTo>
                  <a:lnTo>
                    <a:pt x="2950" y="426162"/>
                  </a:lnTo>
                  <a:lnTo>
                    <a:pt x="11565" y="471900"/>
                  </a:lnTo>
                  <a:lnTo>
                    <a:pt x="25489" y="515522"/>
                  </a:lnTo>
                  <a:lnTo>
                    <a:pt x="44369" y="556675"/>
                  </a:lnTo>
                  <a:lnTo>
                    <a:pt x="67847" y="595002"/>
                  </a:lnTo>
                  <a:lnTo>
                    <a:pt x="95571" y="630148"/>
                  </a:lnTo>
                  <a:lnTo>
                    <a:pt x="127184" y="661760"/>
                  </a:lnTo>
                  <a:lnTo>
                    <a:pt x="162332" y="689482"/>
                  </a:lnTo>
                  <a:lnTo>
                    <a:pt x="200661" y="712960"/>
                  </a:lnTo>
                  <a:lnTo>
                    <a:pt x="241814" y="731838"/>
                  </a:lnTo>
                  <a:lnTo>
                    <a:pt x="285438" y="745761"/>
                  </a:lnTo>
                  <a:lnTo>
                    <a:pt x="331176" y="754376"/>
                  </a:lnTo>
                  <a:lnTo>
                    <a:pt x="378675" y="757326"/>
                  </a:lnTo>
                  <a:lnTo>
                    <a:pt x="426174" y="754376"/>
                  </a:lnTo>
                  <a:lnTo>
                    <a:pt x="471912" y="745761"/>
                  </a:lnTo>
                  <a:lnTo>
                    <a:pt x="515535" y="731838"/>
                  </a:lnTo>
                  <a:lnTo>
                    <a:pt x="556687" y="712960"/>
                  </a:lnTo>
                  <a:lnTo>
                    <a:pt x="595014" y="689482"/>
                  </a:lnTo>
                  <a:lnTo>
                    <a:pt x="630161" y="661760"/>
                  </a:lnTo>
                  <a:lnTo>
                    <a:pt x="661773" y="630148"/>
                  </a:lnTo>
                  <a:lnTo>
                    <a:pt x="689495" y="595002"/>
                  </a:lnTo>
                  <a:lnTo>
                    <a:pt x="712972" y="556675"/>
                  </a:lnTo>
                  <a:lnTo>
                    <a:pt x="731850" y="515522"/>
                  </a:lnTo>
                  <a:lnTo>
                    <a:pt x="745774" y="471900"/>
                  </a:lnTo>
                  <a:lnTo>
                    <a:pt x="754388" y="426162"/>
                  </a:lnTo>
                  <a:lnTo>
                    <a:pt x="757339" y="378663"/>
                  </a:lnTo>
                  <a:lnTo>
                    <a:pt x="754388" y="331164"/>
                  </a:lnTo>
                  <a:lnTo>
                    <a:pt x="745774" y="285426"/>
                  </a:lnTo>
                  <a:lnTo>
                    <a:pt x="731850" y="241803"/>
                  </a:lnTo>
                  <a:lnTo>
                    <a:pt x="712972" y="200651"/>
                  </a:lnTo>
                  <a:lnTo>
                    <a:pt x="689495" y="162324"/>
                  </a:lnTo>
                  <a:lnTo>
                    <a:pt x="661773" y="127177"/>
                  </a:lnTo>
                  <a:lnTo>
                    <a:pt x="630161" y="95565"/>
                  </a:lnTo>
                  <a:lnTo>
                    <a:pt x="595014" y="67843"/>
                  </a:lnTo>
                  <a:lnTo>
                    <a:pt x="556687" y="44366"/>
                  </a:lnTo>
                  <a:lnTo>
                    <a:pt x="515535" y="25488"/>
                  </a:lnTo>
                  <a:lnTo>
                    <a:pt x="471912" y="11564"/>
                  </a:lnTo>
                  <a:lnTo>
                    <a:pt x="426174" y="2950"/>
                  </a:lnTo>
                  <a:lnTo>
                    <a:pt x="378675" y="0"/>
                  </a:lnTo>
                  <a:close/>
                </a:path>
              </a:pathLst>
            </a:custGeom>
            <a:solidFill>
              <a:srgbClr val="EE2A7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object 11">
              <a:extLst>
                <a:ext uri="{FF2B5EF4-FFF2-40B4-BE49-F238E27FC236}">
                  <a16:creationId xmlns:a16="http://schemas.microsoft.com/office/drawing/2014/main" id="{179DD097-AB9A-B54D-902A-4436283E19BC}"/>
                </a:ext>
              </a:extLst>
            </p:cNvPr>
            <p:cNvSpPr/>
            <p:nvPr/>
          </p:nvSpPr>
          <p:spPr>
            <a:xfrm>
              <a:off x="9865354" y="522048"/>
              <a:ext cx="493395" cy="465455"/>
            </a:xfrm>
            <a:custGeom>
              <a:avLst/>
              <a:gdLst/>
              <a:ahLst/>
              <a:cxnLst/>
              <a:rect l="l" t="t" r="r" b="b"/>
              <a:pathLst>
                <a:path w="493395" h="465455">
                  <a:moveTo>
                    <a:pt x="328676" y="0"/>
                  </a:moveTo>
                  <a:lnTo>
                    <a:pt x="246532" y="75158"/>
                  </a:lnTo>
                  <a:lnTo>
                    <a:pt x="253146" y="85095"/>
                  </a:lnTo>
                  <a:lnTo>
                    <a:pt x="270489" y="105973"/>
                  </a:lnTo>
                  <a:lnTo>
                    <a:pt x="290182" y="128649"/>
                  </a:lnTo>
                  <a:lnTo>
                    <a:pt x="303847" y="143979"/>
                  </a:lnTo>
                  <a:lnTo>
                    <a:pt x="305739" y="146354"/>
                  </a:lnTo>
                  <a:lnTo>
                    <a:pt x="305422" y="147066"/>
                  </a:lnTo>
                  <a:lnTo>
                    <a:pt x="273828" y="176641"/>
                  </a:lnTo>
                  <a:lnTo>
                    <a:pt x="124142" y="319557"/>
                  </a:lnTo>
                  <a:lnTo>
                    <a:pt x="106993" y="334722"/>
                  </a:lnTo>
                  <a:lnTo>
                    <a:pt x="88942" y="348592"/>
                  </a:lnTo>
                  <a:lnTo>
                    <a:pt x="69766" y="360848"/>
                  </a:lnTo>
                  <a:lnTo>
                    <a:pt x="39387" y="376157"/>
                  </a:lnTo>
                  <a:lnTo>
                    <a:pt x="30164" y="382125"/>
                  </a:lnTo>
                  <a:lnTo>
                    <a:pt x="21457" y="388867"/>
                  </a:lnTo>
                  <a:lnTo>
                    <a:pt x="7721" y="401193"/>
                  </a:lnTo>
                  <a:lnTo>
                    <a:pt x="4000" y="407289"/>
                  </a:lnTo>
                  <a:lnTo>
                    <a:pt x="1816" y="414350"/>
                  </a:lnTo>
                  <a:lnTo>
                    <a:pt x="584" y="417258"/>
                  </a:lnTo>
                  <a:lnTo>
                    <a:pt x="18096" y="458770"/>
                  </a:lnTo>
                  <a:lnTo>
                    <a:pt x="38878" y="465416"/>
                  </a:lnTo>
                  <a:lnTo>
                    <a:pt x="49007" y="464485"/>
                  </a:lnTo>
                  <a:lnTo>
                    <a:pt x="83831" y="436986"/>
                  </a:lnTo>
                  <a:lnTo>
                    <a:pt x="102725" y="409000"/>
                  </a:lnTo>
                  <a:lnTo>
                    <a:pt x="108102" y="400858"/>
                  </a:lnTo>
                  <a:lnTo>
                    <a:pt x="140701" y="364262"/>
                  </a:lnTo>
                  <a:lnTo>
                    <a:pt x="177164" y="330930"/>
                  </a:lnTo>
                  <a:lnTo>
                    <a:pt x="221856" y="291280"/>
                  </a:lnTo>
                  <a:lnTo>
                    <a:pt x="306702" y="216961"/>
                  </a:lnTo>
                  <a:lnTo>
                    <a:pt x="335330" y="191427"/>
                  </a:lnTo>
                  <a:lnTo>
                    <a:pt x="340880" y="185724"/>
                  </a:lnTo>
                  <a:lnTo>
                    <a:pt x="342277" y="186143"/>
                  </a:lnTo>
                  <a:lnTo>
                    <a:pt x="349848" y="194312"/>
                  </a:lnTo>
                  <a:lnTo>
                    <a:pt x="359100" y="203760"/>
                  </a:lnTo>
                  <a:lnTo>
                    <a:pt x="407454" y="251396"/>
                  </a:lnTo>
                  <a:lnTo>
                    <a:pt x="493001" y="172097"/>
                  </a:lnTo>
                  <a:lnTo>
                    <a:pt x="491498" y="168429"/>
                  </a:lnTo>
                  <a:lnTo>
                    <a:pt x="473879" y="149280"/>
                  </a:lnTo>
                  <a:lnTo>
                    <a:pt x="424740" y="98515"/>
                  </a:lnTo>
                  <a:lnTo>
                    <a:pt x="328676"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5" name="object 12">
              <a:extLst>
                <a:ext uri="{FF2B5EF4-FFF2-40B4-BE49-F238E27FC236}">
                  <a16:creationId xmlns:a16="http://schemas.microsoft.com/office/drawing/2014/main" id="{167E5C7A-4B11-414D-AB5F-B45DC7559419}"/>
                </a:ext>
              </a:extLst>
            </p:cNvPr>
            <p:cNvPicPr/>
            <p:nvPr/>
          </p:nvPicPr>
          <p:blipFill>
            <a:blip r:embed="rId6" cstate="screen">
              <a:extLst>
                <a:ext uri="{28A0092B-C50C-407E-A947-70E740481C1C}">
                  <a14:useLocalDpi xmlns:a14="http://schemas.microsoft.com/office/drawing/2010/main"/>
                </a:ext>
              </a:extLst>
            </a:blip>
            <a:stretch>
              <a:fillRect/>
            </a:stretch>
          </p:blipFill>
          <p:spPr>
            <a:xfrm>
              <a:off x="10070284" y="477875"/>
              <a:ext cx="120927" cy="114234"/>
            </a:xfrm>
            <a:prstGeom prst="rect">
              <a:avLst/>
            </a:prstGeom>
          </p:spPr>
        </p:pic>
        <p:pic>
          <p:nvPicPr>
            <p:cNvPr id="18" name="object 13">
              <a:extLst>
                <a:ext uri="{FF2B5EF4-FFF2-40B4-BE49-F238E27FC236}">
                  <a16:creationId xmlns:a16="http://schemas.microsoft.com/office/drawing/2014/main" id="{1B996A97-DC26-8D40-8D45-54E3DCD9C95F}"/>
                </a:ext>
              </a:extLst>
            </p:cNvPr>
            <p:cNvPicPr/>
            <p:nvPr/>
          </p:nvPicPr>
          <p:blipFill>
            <a:blip r:embed="rId7" cstate="screen">
              <a:extLst>
                <a:ext uri="{28A0092B-C50C-407E-A947-70E740481C1C}">
                  <a14:useLocalDpi xmlns:a14="http://schemas.microsoft.com/office/drawing/2010/main"/>
                </a:ext>
              </a:extLst>
            </a:blip>
            <a:stretch>
              <a:fillRect/>
            </a:stretch>
          </p:blipFill>
          <p:spPr>
            <a:xfrm>
              <a:off x="10278096" y="698713"/>
              <a:ext cx="121323" cy="115331"/>
            </a:xfrm>
            <a:prstGeom prst="rect">
              <a:avLst/>
            </a:prstGeom>
          </p:spPr>
        </p:pic>
        <p:sp>
          <p:nvSpPr>
            <p:cNvPr id="19" name="object 14">
              <a:extLst>
                <a:ext uri="{FF2B5EF4-FFF2-40B4-BE49-F238E27FC236}">
                  <a16:creationId xmlns:a16="http://schemas.microsoft.com/office/drawing/2014/main" id="{22F985B0-EEDE-284A-9B1B-ABE142869F1E}"/>
                </a:ext>
              </a:extLst>
            </p:cNvPr>
            <p:cNvSpPr/>
            <p:nvPr/>
          </p:nvSpPr>
          <p:spPr>
            <a:xfrm>
              <a:off x="10082768" y="929399"/>
              <a:ext cx="320675" cy="91440"/>
            </a:xfrm>
            <a:custGeom>
              <a:avLst/>
              <a:gdLst/>
              <a:ahLst/>
              <a:cxnLst/>
              <a:rect l="l" t="t" r="r" b="b"/>
              <a:pathLst>
                <a:path w="320675" h="91440">
                  <a:moveTo>
                    <a:pt x="297495" y="91046"/>
                  </a:moveTo>
                  <a:lnTo>
                    <a:pt x="256511" y="91046"/>
                  </a:lnTo>
                  <a:lnTo>
                    <a:pt x="288666" y="91071"/>
                  </a:lnTo>
                  <a:lnTo>
                    <a:pt x="297416" y="91071"/>
                  </a:lnTo>
                  <a:close/>
                </a:path>
                <a:path w="320675" h="91440">
                  <a:moveTo>
                    <a:pt x="285288" y="39700"/>
                  </a:moveTo>
                  <a:lnTo>
                    <a:pt x="282062" y="39712"/>
                  </a:lnTo>
                  <a:lnTo>
                    <a:pt x="32151" y="39712"/>
                  </a:lnTo>
                  <a:lnTo>
                    <a:pt x="25138" y="40248"/>
                  </a:lnTo>
                  <a:lnTo>
                    <a:pt x="0" y="65257"/>
                  </a:lnTo>
                  <a:lnTo>
                    <a:pt x="1670" y="73552"/>
                  </a:lnTo>
                  <a:lnTo>
                    <a:pt x="31872" y="91059"/>
                  </a:lnTo>
                  <a:lnTo>
                    <a:pt x="297495" y="91046"/>
                  </a:lnTo>
                  <a:lnTo>
                    <a:pt x="305239" y="88557"/>
                  </a:lnTo>
                  <a:lnTo>
                    <a:pt x="311932" y="82956"/>
                  </a:lnTo>
                  <a:lnTo>
                    <a:pt x="318227" y="75217"/>
                  </a:lnTo>
                  <a:lnTo>
                    <a:pt x="320590" y="66411"/>
                  </a:lnTo>
                  <a:lnTo>
                    <a:pt x="318987" y="57438"/>
                  </a:lnTo>
                  <a:lnTo>
                    <a:pt x="288513" y="39712"/>
                  </a:lnTo>
                  <a:lnTo>
                    <a:pt x="285288" y="39700"/>
                  </a:lnTo>
                  <a:close/>
                </a:path>
                <a:path w="320675" h="91440">
                  <a:moveTo>
                    <a:pt x="261907" y="0"/>
                  </a:moveTo>
                  <a:lnTo>
                    <a:pt x="58694" y="0"/>
                  </a:lnTo>
                  <a:lnTo>
                    <a:pt x="49576" y="1852"/>
                  </a:lnTo>
                  <a:lnTo>
                    <a:pt x="42110" y="6897"/>
                  </a:lnTo>
                  <a:lnTo>
                    <a:pt x="37065" y="14364"/>
                  </a:lnTo>
                  <a:lnTo>
                    <a:pt x="35212" y="23482"/>
                  </a:lnTo>
                  <a:lnTo>
                    <a:pt x="35212" y="29768"/>
                  </a:lnTo>
                  <a:lnTo>
                    <a:pt x="37726" y="35483"/>
                  </a:lnTo>
                  <a:lnTo>
                    <a:pt x="41778" y="39712"/>
                  </a:lnTo>
                  <a:lnTo>
                    <a:pt x="278848" y="39700"/>
                  </a:lnTo>
                  <a:lnTo>
                    <a:pt x="282887" y="35483"/>
                  </a:lnTo>
                  <a:lnTo>
                    <a:pt x="285389" y="29768"/>
                  </a:lnTo>
                  <a:lnTo>
                    <a:pt x="285389" y="23482"/>
                  </a:lnTo>
                  <a:lnTo>
                    <a:pt x="283536" y="14364"/>
                  </a:lnTo>
                  <a:lnTo>
                    <a:pt x="278491" y="6897"/>
                  </a:lnTo>
                  <a:lnTo>
                    <a:pt x="271025" y="1852"/>
                  </a:lnTo>
                  <a:lnTo>
                    <a:pt x="261907"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12046223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g object 16">
            <a:extLst>
              <a:ext uri="{FF2B5EF4-FFF2-40B4-BE49-F238E27FC236}">
                <a16:creationId xmlns:a16="http://schemas.microsoft.com/office/drawing/2014/main" id="{7430C758-655E-BE41-857E-A52F2677FB27}"/>
              </a:ext>
            </a:extLst>
          </p:cNvPr>
          <p:cNvPicPr/>
          <p:nvPr/>
        </p:nvPicPr>
        <p:blipFill>
          <a:blip r:embed="rId3" cstate="screen">
            <a:extLst>
              <a:ext uri="{28A0092B-C50C-407E-A947-70E740481C1C}">
                <a14:useLocalDpi xmlns:a14="http://schemas.microsoft.com/office/drawing/2010/main"/>
              </a:ext>
            </a:extLst>
          </a:blip>
          <a:srcRect/>
          <a:stretch/>
        </p:blipFill>
        <p:spPr>
          <a:xfrm>
            <a:off x="0" y="0"/>
            <a:ext cx="12192000" cy="6857999"/>
          </a:xfrm>
          <a:prstGeom prst="rect">
            <a:avLst/>
          </a:prstGeom>
        </p:spPr>
      </p:pic>
      <p:sp>
        <p:nvSpPr>
          <p:cNvPr id="26" name="bg object 22">
            <a:extLst>
              <a:ext uri="{FF2B5EF4-FFF2-40B4-BE49-F238E27FC236}">
                <a16:creationId xmlns:a16="http://schemas.microsoft.com/office/drawing/2014/main" id="{9AC8B789-3B87-134F-AE5A-2AFB7D16F995}"/>
              </a:ext>
            </a:extLst>
          </p:cNvPr>
          <p:cNvSpPr/>
          <p:nvPr/>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120E5B82-4A20-B74E-9A47-9350957C57EC}"/>
              </a:ext>
            </a:extLst>
          </p:cNvPr>
          <p:cNvSpPr txBox="1"/>
          <p:nvPr/>
        </p:nvSpPr>
        <p:spPr>
          <a:xfrm>
            <a:off x="680974" y="180746"/>
            <a:ext cx="6270752"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200" b="0" i="0" u="none" strike="noStrike" kern="1200" cap="none" spc="0" normalizeH="0" baseline="0" noProof="0" dirty="0">
                <a:ln>
                  <a:noFill/>
                </a:ln>
                <a:solidFill>
                  <a:prstClr val="white"/>
                </a:solidFill>
                <a:effectLst/>
                <a:uLnTx/>
                <a:uFillTx/>
                <a:latin typeface="Calibri" panose="020F0502020204030204"/>
                <a:ea typeface="+mn-ea"/>
                <a:cs typeface="+mn-cs"/>
              </a:rPr>
              <a:t>HUWELIJKSDWANG</a:t>
            </a: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31" name="Picture 30">
            <a:extLst>
              <a:ext uri="{FF2B5EF4-FFF2-40B4-BE49-F238E27FC236}">
                <a16:creationId xmlns:a16="http://schemas.microsoft.com/office/drawing/2014/main" id="{8847BE0B-7440-E340-A4B2-B07BAA4AF4B8}"/>
              </a:ext>
            </a:extLst>
          </p:cNvPr>
          <p:cNvPicPr>
            <a:picLocks noChangeAspect="1"/>
          </p:cNvPicPr>
          <p:nvPr/>
        </p:nvPicPr>
        <p:blipFill>
          <a:blip r:embed="rId4"/>
          <a:stretch>
            <a:fillRect/>
          </a:stretch>
        </p:blipFill>
        <p:spPr>
          <a:xfrm>
            <a:off x="558291" y="699800"/>
            <a:ext cx="11074400" cy="5676900"/>
          </a:xfrm>
          <a:prstGeom prst="rect">
            <a:avLst/>
          </a:prstGeom>
        </p:spPr>
      </p:pic>
      <p:pic>
        <p:nvPicPr>
          <p:cNvPr id="17" name="Picture 16">
            <a:extLst>
              <a:ext uri="{FF2B5EF4-FFF2-40B4-BE49-F238E27FC236}">
                <a16:creationId xmlns:a16="http://schemas.microsoft.com/office/drawing/2014/main" id="{59D0B4C8-9B56-2845-A7AB-D27B4AC60B0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
        <p:nvSpPr>
          <p:cNvPr id="2" name="Title 1">
            <a:extLst>
              <a:ext uri="{FF2B5EF4-FFF2-40B4-BE49-F238E27FC236}">
                <a16:creationId xmlns:a16="http://schemas.microsoft.com/office/drawing/2014/main" id="{5F566FBB-C0BE-7142-8007-C0C65068B486}"/>
              </a:ext>
            </a:extLst>
          </p:cNvPr>
          <p:cNvSpPr>
            <a:spLocks noGrp="1"/>
          </p:cNvSpPr>
          <p:nvPr>
            <p:ph type="title"/>
          </p:nvPr>
        </p:nvSpPr>
        <p:spPr/>
        <p:txBody>
          <a:bodyPr/>
          <a:lstStyle/>
          <a:p>
            <a:r>
              <a:rPr lang="nl-NL" dirty="0"/>
              <a:t>Wat kan je doen?</a:t>
            </a:r>
            <a:endParaRPr lang="en-US" dirty="0"/>
          </a:p>
        </p:txBody>
      </p:sp>
      <p:sp>
        <p:nvSpPr>
          <p:cNvPr id="3" name="Content Placeholder 2">
            <a:extLst>
              <a:ext uri="{FF2B5EF4-FFF2-40B4-BE49-F238E27FC236}">
                <a16:creationId xmlns:a16="http://schemas.microsoft.com/office/drawing/2014/main" id="{F87A023B-6A67-1243-BE1E-BEE019F7FC5E}"/>
              </a:ext>
            </a:extLst>
          </p:cNvPr>
          <p:cNvSpPr>
            <a:spLocks noGrp="1"/>
          </p:cNvSpPr>
          <p:nvPr>
            <p:ph idx="1"/>
          </p:nvPr>
        </p:nvSpPr>
        <p:spPr/>
        <p:txBody>
          <a:bodyPr/>
          <a:lstStyle/>
          <a:p>
            <a:r>
              <a:rPr lang="nl-NL" dirty="0"/>
              <a:t>Politie</a:t>
            </a:r>
          </a:p>
          <a:p>
            <a:r>
              <a:rPr lang="nl-NL" dirty="0"/>
              <a:t>Vertrouw op je eigen gevoel</a:t>
            </a:r>
          </a:p>
          <a:p>
            <a:r>
              <a:rPr lang="nl-NL" dirty="0"/>
              <a:t>Huwelijk tegenhouden</a:t>
            </a:r>
          </a:p>
          <a:p>
            <a:r>
              <a:rPr lang="nl-NL" dirty="0"/>
              <a:t>Huwelijk ongedaan maken</a:t>
            </a:r>
          </a:p>
        </p:txBody>
      </p:sp>
      <p:pic>
        <p:nvPicPr>
          <p:cNvPr id="16" name="Picture 15">
            <a:extLst>
              <a:ext uri="{FF2B5EF4-FFF2-40B4-BE49-F238E27FC236}">
                <a16:creationId xmlns:a16="http://schemas.microsoft.com/office/drawing/2014/main" id="{FDF87556-CDD7-4C48-BED9-2F7E28B10662}"/>
              </a:ext>
            </a:extLst>
          </p:cNvPr>
          <p:cNvPicPr>
            <a:picLocks noChangeAspect="1"/>
          </p:cNvPicPr>
          <p:nvPr/>
        </p:nvPicPr>
        <p:blipFill>
          <a:blip r:embed="rId6"/>
          <a:stretch>
            <a:fillRect/>
          </a:stretch>
        </p:blipFill>
        <p:spPr>
          <a:xfrm>
            <a:off x="9618506" y="522364"/>
            <a:ext cx="1072834" cy="552041"/>
          </a:xfrm>
          <a:prstGeom prst="rect">
            <a:avLst/>
          </a:prstGeom>
        </p:spPr>
      </p:pic>
    </p:spTree>
    <p:extLst>
      <p:ext uri="{BB962C8B-B14F-4D97-AF65-F5344CB8AC3E}">
        <p14:creationId xmlns:p14="http://schemas.microsoft.com/office/powerpoint/2010/main" val="24138994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ndertitel 2">
            <a:extLst>
              <a:ext uri="{FF2B5EF4-FFF2-40B4-BE49-F238E27FC236}">
                <a16:creationId xmlns:a16="http://schemas.microsoft.com/office/drawing/2014/main" id="{CE9E7E72-741D-6D4E-ABA7-3D0EA783FB0A}"/>
              </a:ext>
            </a:extLst>
          </p:cNvPr>
          <p:cNvSpPr txBox="1">
            <a:spLocks/>
          </p:cNvSpPr>
          <p:nvPr/>
        </p:nvSpPr>
        <p:spPr>
          <a:xfrm>
            <a:off x="677780" y="1636295"/>
            <a:ext cx="9144000" cy="382374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6000"/>
              </a:lnSpc>
              <a:spcBef>
                <a:spcPts val="1000"/>
              </a:spcBef>
              <a:spcAft>
                <a:spcPts val="800"/>
              </a:spcAft>
              <a:buClr>
                <a:prstClr val="white"/>
              </a:buClr>
              <a:buSzTx/>
              <a:buFont typeface="System Font Regular"/>
              <a:buChar char="&gt;"/>
              <a:tabLst/>
              <a:defRPr/>
            </a:pPr>
            <a:r>
              <a:rPr kumimoji="0" lang="nl-NL" sz="2800" b="0" i="0" u="none" strike="noStrike" kern="1200" cap="none" spc="0" normalizeH="0" baseline="0" noProof="0" dirty="0">
                <a:ln>
                  <a:noFill/>
                </a:ln>
                <a:solidFill>
                  <a:prstClr val="white"/>
                </a:solidFill>
                <a:effectLst/>
                <a:uLnTx/>
                <a:uFillTx/>
                <a:latin typeface="Calibri Light" panose="020F0302020204030204"/>
                <a:ea typeface="Noto Sans Symbols"/>
                <a:cs typeface="Noto Sans Symbols"/>
              </a:rPr>
              <a:t>Praat met elkaar over deze thema’s, </a:t>
            </a:r>
            <a:br>
              <a:rPr kumimoji="0" lang="nl-NL" sz="2800" b="0" i="0" u="none" strike="noStrike" kern="1200" cap="none" spc="0" normalizeH="0" baseline="0" noProof="0" dirty="0">
                <a:ln>
                  <a:noFill/>
                </a:ln>
                <a:solidFill>
                  <a:prstClr val="white"/>
                </a:solidFill>
                <a:effectLst/>
                <a:uLnTx/>
                <a:uFillTx/>
                <a:latin typeface="Calibri Light" panose="020F0302020204030204"/>
                <a:ea typeface="Noto Sans Symbols"/>
                <a:cs typeface="Noto Sans Symbols"/>
              </a:rPr>
            </a:br>
            <a:r>
              <a:rPr kumimoji="0" lang="nl-NL" sz="2800" b="0" i="0" u="none" strike="noStrike" kern="1200" cap="none" spc="0" normalizeH="0" baseline="0" noProof="0" dirty="0">
                <a:ln>
                  <a:noFill/>
                </a:ln>
                <a:solidFill>
                  <a:prstClr val="white"/>
                </a:solidFill>
                <a:effectLst/>
                <a:uLnTx/>
                <a:uFillTx/>
                <a:latin typeface="Calibri Light" panose="020F0302020204030204"/>
                <a:ea typeface="Noto Sans Symbols"/>
                <a:cs typeface="Noto Sans Symbols"/>
              </a:rPr>
              <a:t>niet alleen als er een directe aanleiding is. </a:t>
            </a:r>
          </a:p>
          <a:p>
            <a:pPr marL="228600" marR="0" lvl="0" indent="-228600" algn="l" defTabSz="914400" rtl="0" eaLnBrk="1" fontAlgn="auto" latinLnBrk="0" hangingPunct="1">
              <a:lnSpc>
                <a:spcPct val="106000"/>
              </a:lnSpc>
              <a:spcBef>
                <a:spcPts val="1000"/>
              </a:spcBef>
              <a:spcAft>
                <a:spcPts val="800"/>
              </a:spcAft>
              <a:buClr>
                <a:prstClr val="white"/>
              </a:buClr>
              <a:buSzTx/>
              <a:buFont typeface="System Font Regular"/>
              <a:buChar char="&gt;"/>
              <a:tabLst/>
              <a:defRPr/>
            </a:pPr>
            <a:r>
              <a:rPr kumimoji="0" lang="nl-NL" sz="2800" b="0" i="0" u="none" strike="noStrike" kern="1200" cap="none" spc="0" normalizeH="0" baseline="0" noProof="0" dirty="0">
                <a:ln>
                  <a:noFill/>
                </a:ln>
                <a:solidFill>
                  <a:prstClr val="white"/>
                </a:solidFill>
                <a:effectLst/>
                <a:uLnTx/>
                <a:uFillTx/>
                <a:latin typeface="Calibri Light" panose="020F0302020204030204"/>
                <a:ea typeface="Noto Sans Symbols"/>
                <a:cs typeface="Noto Sans Symbols"/>
              </a:rPr>
              <a:t>Schaam je niet als je slachtoffer bent. </a:t>
            </a:r>
          </a:p>
          <a:p>
            <a:pPr marL="228600" marR="0" lvl="0" indent="-228600" algn="l" defTabSz="914400" rtl="0" eaLnBrk="1" fontAlgn="auto" latinLnBrk="0" hangingPunct="1">
              <a:lnSpc>
                <a:spcPct val="106000"/>
              </a:lnSpc>
              <a:spcBef>
                <a:spcPts val="1000"/>
              </a:spcBef>
              <a:spcAft>
                <a:spcPts val="800"/>
              </a:spcAft>
              <a:buClr>
                <a:prstClr val="white"/>
              </a:buClr>
              <a:buSzTx/>
              <a:buFont typeface="System Font Regular"/>
              <a:buChar char="&gt;"/>
              <a:tabLst/>
              <a:defRPr/>
            </a:pPr>
            <a:r>
              <a:rPr kumimoji="0" lang="nl-NL" sz="2800" b="0" i="0" u="none" strike="noStrike" kern="1200" cap="none" spc="0" normalizeH="0" baseline="0" noProof="0" dirty="0">
                <a:ln>
                  <a:noFill/>
                </a:ln>
                <a:solidFill>
                  <a:prstClr val="white"/>
                </a:solidFill>
                <a:effectLst/>
                <a:uLnTx/>
                <a:uFillTx/>
                <a:latin typeface="Calibri Light" panose="020F0302020204030204"/>
                <a:ea typeface="Noto Sans Symbols"/>
                <a:cs typeface="Noto Sans Symbols"/>
              </a:rPr>
              <a:t>Vraag om hulp. Je kunt ook hulp vragen </a:t>
            </a:r>
            <a:br>
              <a:rPr kumimoji="0" lang="nl-NL" sz="2800" b="0" i="0" u="none" strike="noStrike" kern="1200" cap="none" spc="0" normalizeH="0" baseline="0" noProof="0" dirty="0">
                <a:ln>
                  <a:noFill/>
                </a:ln>
                <a:solidFill>
                  <a:prstClr val="white"/>
                </a:solidFill>
                <a:effectLst/>
                <a:uLnTx/>
                <a:uFillTx/>
                <a:latin typeface="Calibri Light" panose="020F0302020204030204"/>
                <a:ea typeface="Noto Sans Symbols"/>
                <a:cs typeface="Noto Sans Symbols"/>
              </a:rPr>
            </a:br>
            <a:r>
              <a:rPr kumimoji="0" lang="nl-NL" sz="2800" b="0" i="0" u="none" strike="noStrike" kern="1200" cap="none" spc="0" normalizeH="0" baseline="0" noProof="0" dirty="0">
                <a:ln>
                  <a:noFill/>
                </a:ln>
                <a:solidFill>
                  <a:prstClr val="white"/>
                </a:solidFill>
                <a:effectLst/>
                <a:uLnTx/>
                <a:uFillTx/>
                <a:latin typeface="Calibri Light" panose="020F0302020204030204"/>
                <a:ea typeface="Noto Sans Symbols"/>
                <a:cs typeface="Noto Sans Symbols"/>
              </a:rPr>
              <a:t>voor een ander die in nood zit. </a:t>
            </a:r>
          </a:p>
          <a:p>
            <a:pPr marL="228600" marR="0" lvl="0" indent="-228600" algn="l" defTabSz="914400" rtl="0" eaLnBrk="1" fontAlgn="auto" latinLnBrk="0" hangingPunct="1">
              <a:lnSpc>
                <a:spcPct val="106000"/>
              </a:lnSpc>
              <a:spcBef>
                <a:spcPts val="1000"/>
              </a:spcBef>
              <a:spcAft>
                <a:spcPts val="800"/>
              </a:spcAft>
              <a:buClr>
                <a:prstClr val="white"/>
              </a:buClr>
              <a:buSzTx/>
              <a:buFont typeface="System Font Regular"/>
              <a:buChar char="&gt;"/>
              <a:tabLst/>
              <a:defRPr/>
            </a:pPr>
            <a:r>
              <a:rPr kumimoji="0" lang="nl-NL" sz="2800" b="0" i="0" u="none" strike="noStrike" kern="1200" cap="none" spc="0" normalizeH="0" baseline="0" noProof="0" dirty="0">
                <a:ln>
                  <a:noFill/>
                </a:ln>
                <a:solidFill>
                  <a:prstClr val="white"/>
                </a:solidFill>
                <a:effectLst/>
                <a:uLnTx/>
                <a:uFillTx/>
                <a:latin typeface="Calibri Light" panose="020F0302020204030204"/>
                <a:ea typeface="Noto Sans Symbols"/>
                <a:cs typeface="Noto Sans Symbols"/>
              </a:rPr>
              <a:t>Signaleer wanneer anderen hulp nodig hebben. </a:t>
            </a:r>
          </a:p>
        </p:txBody>
      </p:sp>
      <p:sp>
        <p:nvSpPr>
          <p:cNvPr id="10" name="Title 1">
            <a:extLst>
              <a:ext uri="{FF2B5EF4-FFF2-40B4-BE49-F238E27FC236}">
                <a16:creationId xmlns:a16="http://schemas.microsoft.com/office/drawing/2014/main" id="{9B15277C-2B10-5648-B259-ADE378D713E4}"/>
              </a:ext>
            </a:extLst>
          </p:cNvPr>
          <p:cNvSpPr>
            <a:spLocks noGrp="1"/>
          </p:cNvSpPr>
          <p:nvPr>
            <p:ph type="title"/>
          </p:nvPr>
        </p:nvSpPr>
        <p:spPr>
          <a:xfrm>
            <a:off x="677780" y="758747"/>
            <a:ext cx="10515600" cy="639216"/>
          </a:xfrm>
        </p:spPr>
        <p:txBody>
          <a:bodyPr/>
          <a:lstStyle/>
          <a:p>
            <a:pPr algn="l"/>
            <a:r>
              <a:rPr lang="nl-NL" dirty="0"/>
              <a:t>Afsluiten</a:t>
            </a:r>
            <a:endParaRPr lang="en-US" dirty="0"/>
          </a:p>
        </p:txBody>
      </p:sp>
    </p:spTree>
    <p:extLst>
      <p:ext uri="{BB962C8B-B14F-4D97-AF65-F5344CB8AC3E}">
        <p14:creationId xmlns:p14="http://schemas.microsoft.com/office/powerpoint/2010/main" val="1945811274"/>
      </p:ext>
    </p:extLst>
  </p:cSld>
  <p:clrMapOvr>
    <a:masterClrMapping/>
  </p:clrMapOvr>
</p:sld>
</file>

<file path=ppt/theme/theme1.xml><?xml version="1.0" encoding="utf-8"?>
<a:theme xmlns:a="http://schemas.openxmlformats.org/drawingml/2006/main" name="1_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853</Words>
  <Application>Microsoft Office PowerPoint</Application>
  <PresentationFormat>Breedbeeld</PresentationFormat>
  <Paragraphs>66</Paragraphs>
  <Slides>8</Slides>
  <Notes>8</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8</vt:i4>
      </vt:variant>
    </vt:vector>
  </HeadingPairs>
  <TitlesOfParts>
    <vt:vector size="14" baseType="lpstr">
      <vt:lpstr>Arial</vt:lpstr>
      <vt:lpstr>Calibri</vt:lpstr>
      <vt:lpstr>Calibri Light</vt:lpstr>
      <vt:lpstr>Noto Sans Symbols</vt:lpstr>
      <vt:lpstr>System Font Regular</vt:lpstr>
      <vt:lpstr>1_Kantoorthema</vt:lpstr>
      <vt:lpstr>PowerPoint-presentatie</vt:lpstr>
      <vt:lpstr>Huwelijksdwang</vt:lpstr>
      <vt:lpstr>PowerPoint-presentatie</vt:lpstr>
      <vt:lpstr>PowerPoint-presentatie</vt:lpstr>
      <vt:lpstr>“Mijn ouders willen dat ik trouw met een nichtje uit Egypte. Ik wil studeren. Daarna wil ik trouwen met iemand voor wie ik zelf heb gekozen.” (Achmed, 23)  </vt:lpstr>
      <vt:lpstr>Wat zijn je rechten?</vt:lpstr>
      <vt:lpstr>Wat kan je doen?</vt:lpstr>
      <vt:lpstr>Afsluiten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Imane Daoudi</dc:creator>
  <cp:lastModifiedBy>Pinar Besli</cp:lastModifiedBy>
  <cp:revision>5</cp:revision>
  <dcterms:created xsi:type="dcterms:W3CDTF">2022-01-25T11:14:28Z</dcterms:created>
  <dcterms:modified xsi:type="dcterms:W3CDTF">2022-02-01T12:30:24Z</dcterms:modified>
</cp:coreProperties>
</file>