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11"/>
  </p:notesMasterIdLst>
  <p:sldIdLst>
    <p:sldId id="276" r:id="rId3"/>
    <p:sldId id="302" r:id="rId4"/>
    <p:sldId id="290" r:id="rId5"/>
    <p:sldId id="303" r:id="rId6"/>
    <p:sldId id="320" r:id="rId7"/>
    <p:sldId id="304" r:id="rId8"/>
    <p:sldId id="305" r:id="rId9"/>
    <p:sldId id="321"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003"/>
    <p:restoredTop sz="76258" autoAdjust="0"/>
  </p:normalViewPr>
  <p:slideViewPr>
    <p:cSldViewPr snapToGrid="0" snapToObjects="1">
      <p:cViewPr varScale="1">
        <p:scale>
          <a:sx n="63" d="100"/>
          <a:sy n="63" d="100"/>
        </p:scale>
        <p:origin x="1181" y="67"/>
      </p:cViewPr>
      <p:guideLst/>
    </p:cSldViewPr>
  </p:slideViewPr>
  <p:notesTextViewPr>
    <p:cViewPr>
      <p:scale>
        <a:sx n="1" d="1"/>
        <a:sy n="1" d="1"/>
      </p:scale>
      <p:origin x="0" y="-29"/>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AD8C0D-D3ED-3C48-B750-6D52DC619D19}" type="datetimeFigureOut">
              <a:rPr lang="nl-NL" smtClean="0"/>
              <a:t>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77D537-EBAF-CF43-9BB8-BB9A217DE80B}" type="slidenum">
              <a:rPr lang="nl-NL" smtClean="0"/>
              <a:t>‹nr.›</a:t>
            </a:fld>
            <a:endParaRPr lang="nl-NL"/>
          </a:p>
        </p:txBody>
      </p:sp>
    </p:spTree>
    <p:extLst>
      <p:ext uri="{BB962C8B-B14F-4D97-AF65-F5344CB8AC3E}">
        <p14:creationId xmlns:p14="http://schemas.microsoft.com/office/powerpoint/2010/main" val="938954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Vertel in het kort iets over het programma en het doel van de voorlichting: </a:t>
            </a:r>
            <a:endParaRPr lang="nl-NL" sz="1800" b="1" i="0" dirty="0">
              <a:solidFill>
                <a:srgbClr val="000000"/>
              </a:solidFill>
              <a:effectLst/>
              <a:latin typeface="Calibri" panose="020F0502020204030204" pitchFamily="34" charset="0"/>
              <a:ea typeface="Calibri" panose="020F0502020204030204" pitchFamily="34" charset="0"/>
            </a:endParaRP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In Nederland heb je het recht om over je eigen leven en lichaam te beslissen. Je hebt bijvoorbeeld recht om je eigen partner uit te kiezen, recht om te studeren en recht op anticonceptie. </a:t>
            </a: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Soms mogen mensen van hun familie of omgeving niet beslissen over hun eigen leven en lichaam. Ze komen in de problemen wanneer ze dat wel doen. </a:t>
            </a:r>
          </a:p>
          <a:p>
            <a:pPr marL="0" indent="0">
              <a:lnSpc>
                <a:spcPct val="107000"/>
              </a:lnSpc>
              <a:spcAft>
                <a:spcPts val="800"/>
              </a:spcAft>
              <a:buNone/>
            </a:pPr>
            <a:r>
              <a:rPr lang="nl-NL" sz="1800" i="1" dirty="0">
                <a:solidFill>
                  <a:srgbClr val="000000"/>
                </a:solidFill>
                <a:effectLst/>
                <a:latin typeface="Calibri" panose="020F0502020204030204" pitchFamily="34" charset="0"/>
                <a:ea typeface="Calibri" panose="020F0502020204030204" pitchFamily="34" charset="0"/>
              </a:rPr>
              <a:t>Tijdens deze les leer je wat jouw rechten zijn in Nederland, wat je kunt doen als jou iets overkomt en waar je terechtkunt voor hulp.</a:t>
            </a: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1</a:t>
            </a:fld>
            <a:endParaRPr lang="nl-NL"/>
          </a:p>
        </p:txBody>
      </p:sp>
    </p:spTree>
    <p:extLst>
      <p:ext uri="{BB962C8B-B14F-4D97-AF65-F5344CB8AC3E}">
        <p14:creationId xmlns:p14="http://schemas.microsoft.com/office/powerpoint/2010/main" val="3174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Bef>
                <a:spcPts val="200"/>
              </a:spcBef>
            </a:pPr>
            <a:r>
              <a:rPr lang="nl-NL" sz="1800" b="1" dirty="0">
                <a:solidFill>
                  <a:srgbClr val="2F5496"/>
                </a:solidFill>
                <a:effectLst/>
                <a:latin typeface="Calibri" panose="020F0502020204030204" pitchFamily="34" charset="0"/>
                <a:ea typeface="Calibri" panose="020F0502020204030204" pitchFamily="34" charset="0"/>
              </a:rPr>
              <a:t>Achtergrondinformatie voor de docent:</a:t>
            </a:r>
            <a:endParaRPr lang="nl-NL" sz="1800" b="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Bij meisjesbesnijdenis (vrouwelijke genitale verminking) worden de vrouwelijke genitaliën voor een deel of helemaal verwijderd of op een andere manier beschadigd. Meisjesbesnijdenis vindt vaak plaats bij meisjes tussen de 4 en 12 jaar, maar ook na de geboorte of vlak voor het huwelijk kan het gebeuren. Welk deel verminkt wordt, hangt af van de wens van de ouder(s), het lokale gebruik in land van herkomst en de besnijd(st)er. </a:t>
            </a:r>
            <a:endParaRPr lang="nl-NL" sz="1800" i="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 </a:t>
            </a:r>
            <a:endParaRPr lang="nl-NL" sz="1800" i="1" dirty="0">
              <a:effectLst/>
              <a:latin typeface="Arial" panose="020B0604020202020204" pitchFamily="34" charset="0"/>
              <a:ea typeface="Arial" panose="020B0604020202020204" pitchFamily="34" charset="0"/>
            </a:endParaRPr>
          </a:p>
          <a:p>
            <a:pPr algn="just">
              <a:lnSpc>
                <a:spcPct val="115000"/>
              </a:lnSpc>
            </a:pPr>
            <a:r>
              <a:rPr lang="nl-NL" sz="1800" b="1" i="0" dirty="0">
                <a:effectLst/>
                <a:latin typeface="Calibri" panose="020F0502020204030204" pitchFamily="34" charset="0"/>
                <a:ea typeface="Calibri" panose="020F0502020204030204" pitchFamily="34" charset="0"/>
              </a:rPr>
              <a:t>Mensen die meisjesbesnijdenis (laten) uitvoeren noemen verschillende redenen:</a:t>
            </a:r>
            <a:endParaRPr lang="nl-NL" sz="1800" b="1" i="0" dirty="0">
              <a:effectLst/>
              <a:latin typeface="Arial" panose="020B0604020202020204" pitchFamily="34" charset="0"/>
              <a:ea typeface="Arial" panose="020B0604020202020204" pitchFamily="34" charset="0"/>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Het vergroot de huwelijkskansen; beschermt de maagdelijkheid; geeft het meisje status; vergroot het seksueel genot voor de man; een onbesneden vrouw is onrein.</a:t>
            </a:r>
            <a:endParaRPr lang="nl-NL" sz="1800" i="1"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Sommigen geloven dat de clitoris mannen impotent maakt, de baby kan doden tijdens de geboorte en dat meisjesbesnijdenis kinderziekten kan genezen. </a:t>
            </a:r>
            <a:endParaRPr lang="nl-NL" sz="1800" i="1"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Geloof wordt ook vaak als reden genoemd. Echter stamt meisjesbesnijdenis van vóór het christendom en de islam. Het wordt niet in de Bijbel of Koran genoemd.</a:t>
            </a:r>
            <a:endParaRPr lang="nl-NL" sz="1800" i="1" dirty="0">
              <a:effectLst/>
              <a:latin typeface="Noto Sans Symbols"/>
              <a:ea typeface="Noto Sans Symbols"/>
              <a:cs typeface="Noto Sans Symbols"/>
            </a:endParaRPr>
          </a:p>
          <a:p>
            <a:pPr>
              <a:lnSpc>
                <a:spcPct val="107000"/>
              </a:lnSpc>
              <a:spcBef>
                <a:spcPts val="200"/>
              </a:spcBef>
            </a:pPr>
            <a:r>
              <a:rPr lang="nl-NL" sz="1800" i="1" dirty="0">
                <a:solidFill>
                  <a:srgbClr val="2F5496"/>
                </a:solidFill>
                <a:effectLst/>
                <a:latin typeface="Calibri" panose="020F0502020204030204" pitchFamily="34" charset="0"/>
                <a:ea typeface="Calibri" panose="020F0502020204030204" pitchFamily="34" charset="0"/>
              </a:rPr>
              <a:t> </a:t>
            </a:r>
            <a:endParaRPr lang="nl-NL" sz="1800" i="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Tijdens en kort na de verminking kan meisjesbesnijdenis leiden tot extreme pijn, pijn bij plassen, bloedverlies, infecties, shock en zelfs overlijden. Op de langere termijn kunnen menstruatieklachten en urineweginfecties optreden. Ook chronische bekkenpijn, onvruchtbaarheid, littekenvorming en een vergrote kans op HIV/AIDS komen voor. Het kan invloed hebben op de bevalling, voor seksuele klachten zorgen en leiden tot posttraumatisch stresssyndroom.</a:t>
            </a:r>
          </a:p>
          <a:p>
            <a:pPr algn="just">
              <a:lnSpc>
                <a:spcPct val="115000"/>
              </a:lnSpc>
            </a:pPr>
            <a:endParaRPr lang="nl-NL" sz="1800" i="1" dirty="0">
              <a:effectLst/>
              <a:latin typeface="Calibri" panose="020F0502020204030204" pitchFamily="34" charset="0"/>
              <a:ea typeface="Arial" panose="020B0604020202020204" pitchFamily="34" charset="0"/>
            </a:endParaRPr>
          </a:p>
          <a:p>
            <a:pPr algn="just">
              <a:lnSpc>
                <a:spcPct val="115000"/>
              </a:lnSpc>
            </a:pPr>
            <a:r>
              <a:rPr lang="nl-NL" sz="1800" b="1" i="1" dirty="0">
                <a:effectLst/>
                <a:latin typeface="Calibri" panose="020F0502020204030204" pitchFamily="34" charset="0"/>
                <a:ea typeface="Arial" panose="020B0604020202020204" pitchFamily="34" charset="0"/>
              </a:rPr>
              <a:t>Woordgebruik</a:t>
            </a:r>
          </a:p>
          <a:p>
            <a:pPr marL="0" marR="0" lvl="0" indent="0" algn="just" defTabSz="914400" rtl="0" eaLnBrk="1" fontAlgn="auto" latinLnBrk="0" hangingPunct="1">
              <a:lnSpc>
                <a:spcPct val="115000"/>
              </a:lnSpc>
              <a:spcBef>
                <a:spcPts val="0"/>
              </a:spcBef>
              <a:spcAft>
                <a:spcPts val="0"/>
              </a:spcAft>
              <a:buClrTx/>
              <a:buSzTx/>
              <a:buFontTx/>
              <a:buNone/>
              <a:tabLst/>
              <a:defRPr/>
            </a:pPr>
            <a:r>
              <a:rPr lang="nl-NL" sz="1800" i="1" u="none" dirty="0">
                <a:effectLst/>
                <a:latin typeface="Calibri" panose="020F0502020204030204" pitchFamily="34" charset="0"/>
                <a:ea typeface="Calibri" panose="020F0502020204030204" pitchFamily="34" charset="0"/>
              </a:rPr>
              <a:t>Het woord ‘vrouwelijke genitale verminking’ kan voor sommige mensen zo confronterend zijn, dat een gesprek daarna onmogelijk wordt. Meisjesbesnijdenis klinkt minder veroordelend. Gebruik tijdens de les het woord meisjesbesnijdenis. Houd er ook rekening mee dat sommige vrouwen trots zijn op hun besnijdenis. Ze denken dat hun klachten horen bij het vrouw-zijn. Dit kan het moeilijk maken om erover te praten. Pas als zij begrijpen dat het slecht is voor de gezondheid, is een gesprek mogelijk over het niet accepteren van meisjesbesnijdenis. Wees u bewust van uw eigen opvattingen en gevoelens. Non-verbale communicatie kan grote invloed hebben op het verloop van het gesprek.  </a:t>
            </a:r>
            <a:endParaRPr lang="nl-NL" sz="1800" u="none" dirty="0">
              <a:effectLst/>
              <a:latin typeface="Arial" panose="020B0604020202020204" pitchFamily="34" charset="0"/>
              <a:ea typeface="Arial" panose="020B0604020202020204" pitchFamily="34"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5047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Neem de afspraken door met de groep.</a:t>
            </a:r>
            <a:endParaRPr lang="nl-NL" sz="1800" b="1" i="1"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3</a:t>
            </a:fld>
            <a:endParaRPr lang="nl-NL"/>
          </a:p>
        </p:txBody>
      </p:sp>
    </p:spTree>
    <p:extLst>
      <p:ext uri="{BB962C8B-B14F-4D97-AF65-F5344CB8AC3E}">
        <p14:creationId xmlns:p14="http://schemas.microsoft.com/office/powerpoint/2010/main" val="75541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i="0" dirty="0">
                <a:latin typeface="+mn-lt"/>
              </a:rPr>
              <a:t>Speel de animatie meisjesbesnijdenis af. </a:t>
            </a:r>
          </a:p>
          <a:p>
            <a:endParaRPr lang="nl-NL" dirty="0"/>
          </a:p>
          <a:p>
            <a:pPr algn="just">
              <a:lnSpc>
                <a:spcPct val="107000"/>
              </a:lnSpc>
              <a:spcAft>
                <a:spcPts val="800"/>
              </a:spcAft>
            </a:pPr>
            <a:r>
              <a:rPr lang="nl-NL" sz="1200" b="1" dirty="0">
                <a:solidFill>
                  <a:srgbClr val="000000"/>
                </a:solidFill>
                <a:effectLst/>
                <a:latin typeface="Calibri" panose="020F0502020204030204" pitchFamily="34" charset="0"/>
                <a:ea typeface="Calibri" panose="020F0502020204030204" pitchFamily="34" charset="0"/>
              </a:rPr>
              <a:t>Algemene vragen:</a:t>
            </a:r>
            <a:endParaRPr lang="nl-NL" sz="1200" dirty="0">
              <a:effectLst/>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heb je gezien? Wat gebeurt er volgens jou?</a:t>
            </a:r>
            <a:endParaRPr lang="nl-NL" sz="1200" dirty="0">
              <a:effectLst/>
              <a:latin typeface="Noto Sans Symbols"/>
              <a:ea typeface="Noto Sans Symbols"/>
              <a:cs typeface="Noto Sans Symbols"/>
            </a:endParaRPr>
          </a:p>
          <a:p>
            <a:pPr algn="just">
              <a:lnSpc>
                <a:spcPct val="107000"/>
              </a:lnSpc>
              <a:spcAft>
                <a:spcPts val="800"/>
              </a:spcAft>
            </a:pPr>
            <a:r>
              <a:rPr lang="nl-NL" sz="1200" i="1" dirty="0">
                <a:solidFill>
                  <a:srgbClr val="000000"/>
                </a:solidFill>
                <a:effectLst/>
                <a:latin typeface="Calibri" panose="020F0502020204030204" pitchFamily="34" charset="0"/>
                <a:ea typeface="Calibri" panose="020F0502020204030204" pitchFamily="34" charset="0"/>
              </a:rPr>
              <a:t> </a:t>
            </a:r>
            <a:endParaRPr lang="nl-NL" sz="1200" dirty="0">
              <a:effectLst/>
              <a:latin typeface="Calibri" panose="020F0502020204030204" pitchFamily="34" charset="0"/>
              <a:ea typeface="Calibri" panose="020F0502020204030204" pitchFamily="34" charset="0"/>
            </a:endParaRPr>
          </a:p>
          <a:p>
            <a:pPr algn="just">
              <a:lnSpc>
                <a:spcPct val="107000"/>
              </a:lnSpc>
              <a:spcAft>
                <a:spcPts val="800"/>
              </a:spcAft>
            </a:pPr>
            <a:r>
              <a:rPr lang="nl-NL" sz="1200" b="1" dirty="0">
                <a:solidFill>
                  <a:srgbClr val="000000"/>
                </a:solidFill>
                <a:effectLst/>
                <a:latin typeface="Calibri" panose="020F0502020204030204" pitchFamily="34" charset="0"/>
                <a:ea typeface="Calibri" panose="020F0502020204030204" pitchFamily="34" charset="0"/>
              </a:rPr>
              <a:t>Verdiepende vragen:</a:t>
            </a:r>
            <a:endParaRPr lang="nl-NL" sz="1200" dirty="0">
              <a:effectLst/>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vind je van wat je zag? Wat vind je van het gedrag van de ‘personen’ in de animatie? </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Weet je wat de gevolgen zijn van meisjesbesnijdenis?</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zou je doen als je dit z</a:t>
            </a:r>
            <a:r>
              <a:rPr lang="nl-NL" sz="1200" i="1" dirty="0">
                <a:effectLst/>
                <a:latin typeface="Noto Sans Symbols"/>
                <a:ea typeface="Noto Sans Symbols"/>
                <a:cs typeface="Noto Sans Symbols"/>
              </a:rPr>
              <a:t>iet</a:t>
            </a:r>
            <a:r>
              <a:rPr lang="nl-NL" sz="1200" i="1" dirty="0">
                <a:solidFill>
                  <a:srgbClr val="000000"/>
                </a:solidFill>
                <a:effectLst/>
                <a:latin typeface="Noto Sans Symbols"/>
                <a:ea typeface="Noto Sans Symbols"/>
                <a:cs typeface="Noto Sans Symbols"/>
              </a:rPr>
              <a:t> gebeuren?</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Heb je in de animatie iets gezien of gehoord waar je het niet mee eens bent</a:t>
            </a:r>
            <a:r>
              <a:rPr lang="nl-NL" sz="1200" i="1" dirty="0">
                <a:effectLst/>
                <a:latin typeface="Noto Sans Symbols"/>
                <a:ea typeface="Noto Sans Symbols"/>
                <a:cs typeface="Noto Sans Symbols"/>
              </a:rPr>
              <a:t>?</a:t>
            </a:r>
            <a:r>
              <a:rPr lang="nl-NL" sz="1200" i="1" dirty="0">
                <a:solidFill>
                  <a:srgbClr val="000000"/>
                </a:solidFill>
                <a:effectLst/>
                <a:latin typeface="Noto Sans Symbols"/>
                <a:ea typeface="Noto Sans Symbols"/>
                <a:cs typeface="Noto Sans Symbols"/>
              </a:rPr>
              <a:t> Zo ja, waarom ben je het er niet mee eens?</a:t>
            </a:r>
          </a:p>
          <a:p>
            <a:pPr marL="342900" lvl="0" indent="-342900" algn="just">
              <a:lnSpc>
                <a:spcPct val="107000"/>
              </a:lnSpc>
              <a:spcAft>
                <a:spcPts val="800"/>
              </a:spcAft>
              <a:buFont typeface="Arial" panose="020B0604020202020204" pitchFamily="34" charset="0"/>
              <a:buChar char="●"/>
            </a:pPr>
            <a:endParaRPr lang="nl-NL" sz="1200" i="1" dirty="0">
              <a:solidFill>
                <a:srgbClr val="000000"/>
              </a:solidFill>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endParaRPr lang="nl-NL" sz="1200" dirty="0">
              <a:effectLst/>
              <a:latin typeface="Noto Sans Symbols"/>
              <a:ea typeface="Noto Sans Symbols"/>
              <a:cs typeface="Noto Sans Symbols"/>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4</a:t>
            </a:fld>
            <a:endParaRPr lang="nl-NL"/>
          </a:p>
        </p:txBody>
      </p:sp>
    </p:spTree>
    <p:extLst>
      <p:ext uri="{BB962C8B-B14F-4D97-AF65-F5344CB8AC3E}">
        <p14:creationId xmlns:p14="http://schemas.microsoft.com/office/powerpoint/2010/main" val="3614547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0" u="none" dirty="0">
                <a:solidFill>
                  <a:srgbClr val="000000"/>
                </a:solidFill>
                <a:effectLst/>
                <a:latin typeface="Calibri" panose="020F0502020204030204" pitchFamily="34" charset="0"/>
                <a:ea typeface="Calibri" panose="020F0502020204030204" pitchFamily="34" charset="0"/>
              </a:rPr>
              <a:t>Bespreek klassikaal het citaat. Wat raden ze </a:t>
            </a:r>
            <a:r>
              <a:rPr lang="nl-NL" sz="1200" i="0" u="none">
                <a:solidFill>
                  <a:srgbClr val="000000"/>
                </a:solidFill>
                <a:effectLst/>
                <a:latin typeface="Calibri" panose="020F0502020204030204" pitchFamily="34" charset="0"/>
                <a:ea typeface="Calibri" panose="020F0502020204030204" pitchFamily="34" charset="0"/>
              </a:rPr>
              <a:t>Hafsa </a:t>
            </a:r>
            <a:r>
              <a:rPr lang="nl-NL" sz="1200" i="0" u="none" dirty="0">
                <a:solidFill>
                  <a:srgbClr val="000000"/>
                </a:solidFill>
                <a:effectLst/>
                <a:latin typeface="Calibri" panose="020F0502020204030204" pitchFamily="34" charset="0"/>
                <a:ea typeface="Calibri" panose="020F0502020204030204" pitchFamily="34" charset="0"/>
              </a:rPr>
              <a:t>aan? </a:t>
            </a:r>
            <a:endParaRPr lang="nl-NL" i="0" dirty="0"/>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5</a:t>
            </a:fld>
            <a:endParaRPr lang="nl-NL"/>
          </a:p>
        </p:txBody>
      </p:sp>
    </p:spTree>
    <p:extLst>
      <p:ext uri="{BB962C8B-B14F-4D97-AF65-F5344CB8AC3E}">
        <p14:creationId xmlns:p14="http://schemas.microsoft.com/office/powerpoint/2010/main" val="33803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solidFill>
                  <a:srgbClr val="000000"/>
                </a:solidFill>
                <a:effectLst/>
                <a:latin typeface="Noto Sans Symbols"/>
                <a:ea typeface="Noto Sans Symbols"/>
                <a:cs typeface="Noto Sans Symbols"/>
              </a:rPr>
              <a:t>&gt; Meisjesbesnijdenis is strafbaar: </a:t>
            </a:r>
            <a:r>
              <a:rPr lang="nl-NL" sz="1200" i="1" dirty="0">
                <a:effectLst/>
                <a:latin typeface="Calibri" panose="020F0502020204030204" pitchFamily="34" charset="0"/>
                <a:ea typeface="Calibri" panose="020F0502020204030204" pitchFamily="34" charset="0"/>
              </a:rPr>
              <a:t>In Nederland zijn alle vormen van meisjesbesnijdenis verboden. Iedereen die het uitvoert of eraan meewerkt is strafbaar. Daders kunnen tot twaalf jaar gevangenisstraf of een geldboete van maximaal 76.000 euro krijgen. Dit geldt ook wanneer een Nederlands meisje in het buitenland genitaal verminkt wordt. </a:t>
            </a:r>
          </a:p>
          <a:p>
            <a:pPr marL="0" lvl="0" indent="0" algn="just">
              <a:lnSpc>
                <a:spcPct val="115000"/>
              </a:lnSpc>
              <a:buFont typeface="Arial" panose="020B0604020202020204" pitchFamily="34" charset="0"/>
              <a:buNone/>
            </a:pPr>
            <a:r>
              <a:rPr lang="nl-NL" sz="1800" dirty="0">
                <a:effectLst/>
                <a:latin typeface="Calibri" panose="020F0502020204030204" pitchFamily="34" charset="0"/>
                <a:ea typeface="Calibri" panose="020F0502020204030204" pitchFamily="34" charset="0"/>
                <a:cs typeface="Noto Sans Symbols"/>
              </a:rPr>
              <a:t>&gt; </a:t>
            </a:r>
            <a:r>
              <a:rPr lang="nl-NL" sz="1800" b="1" dirty="0">
                <a:effectLst/>
                <a:latin typeface="Calibri" panose="020F0502020204030204" pitchFamily="34" charset="0"/>
                <a:ea typeface="Calibri" panose="020F0502020204030204" pitchFamily="34" charset="0"/>
                <a:cs typeface="Noto Sans Symbols"/>
              </a:rPr>
              <a:t>Uithuisplaatsing door de rechter:</a:t>
            </a:r>
            <a:r>
              <a:rPr lang="nl-NL" sz="1800" b="1" i="0" u="none" dirty="0">
                <a:effectLst/>
                <a:latin typeface="Noto Sans Symbols"/>
                <a:ea typeface="Calibri" panose="020F0502020204030204" pitchFamily="34" charset="0"/>
                <a:cs typeface="Noto Sans Symbols"/>
              </a:rPr>
              <a:t> </a:t>
            </a:r>
            <a:r>
              <a:rPr lang="nl-NL" sz="1800" i="1" u="none" dirty="0">
                <a:effectLst/>
                <a:latin typeface="Calibri" panose="020F0502020204030204" pitchFamily="34" charset="0"/>
                <a:ea typeface="Calibri" panose="020F0502020204030204" pitchFamily="34" charset="0"/>
              </a:rPr>
              <a:t>Bij een dreiging van meisjesbesnijdenis kan de kinderrechter besluiten dat het kind uit huis geplaatst wordt.  </a:t>
            </a:r>
            <a:endParaRPr lang="nl-NL" sz="1800" u="none" dirty="0">
              <a:effectLst/>
              <a:latin typeface="Arial" panose="020B0604020202020204" pitchFamily="34" charset="0"/>
              <a:ea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gt;"/>
              <a:tabLst/>
              <a:defRPr/>
            </a:pP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6</a:t>
            </a:fld>
            <a:endParaRPr lang="nl-NL"/>
          </a:p>
        </p:txBody>
      </p:sp>
    </p:spTree>
    <p:extLst>
      <p:ext uri="{BB962C8B-B14F-4D97-AF65-F5344CB8AC3E}">
        <p14:creationId xmlns:p14="http://schemas.microsoft.com/office/powerpoint/2010/main" val="1085187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Politie: </a:t>
            </a:r>
            <a:r>
              <a:rPr lang="nl-NL" sz="1200" i="1" dirty="0">
                <a:effectLst/>
                <a:latin typeface="Calibri" panose="020F0502020204030204" pitchFamily="34" charset="0"/>
                <a:ea typeface="Calibri" panose="020F0502020204030204" pitchFamily="34" charset="0"/>
              </a:rPr>
              <a:t>Bel 112 bij direct gevaar. </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Dokter</a:t>
            </a:r>
            <a:r>
              <a:rPr lang="nl-NL" sz="1200" b="1" i="0" dirty="0">
                <a:effectLst/>
                <a:latin typeface="Noto Sans Symbols"/>
                <a:ea typeface="Noto Sans Symbols"/>
                <a:cs typeface="Noto Sans Symbols"/>
              </a:rPr>
              <a:t>: </a:t>
            </a:r>
            <a:r>
              <a:rPr lang="nl-NL" sz="1200" i="1" dirty="0">
                <a:effectLst/>
                <a:latin typeface="Calibri" panose="020F0502020204030204" pitchFamily="34" charset="0"/>
                <a:ea typeface="Calibri" panose="020F0502020204030204" pitchFamily="34" charset="0"/>
              </a:rPr>
              <a:t>De dokter kan iemand die is besneden doorsturen naar een gynaecoloog, psycholoog of seksuoloog. Op verschillende plekken in Nederland zijn er nazorgspreekuren speciaal voor vrouwen die zijn besneden. Verwijs door naar www.fsan.nl voor meer informatie. </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Hersteloperatie</a:t>
            </a:r>
            <a:r>
              <a:rPr lang="nl-NL" sz="1200" b="1" i="0" dirty="0">
                <a:effectLst/>
                <a:latin typeface="Noto Sans Symbols"/>
                <a:ea typeface="Noto Sans Symbols"/>
                <a:cs typeface="Noto Sans Symbols"/>
              </a:rPr>
              <a:t>: </a:t>
            </a:r>
            <a:r>
              <a:rPr lang="nl-NL" sz="1200" i="1" dirty="0">
                <a:effectLst/>
                <a:latin typeface="Calibri" panose="020F0502020204030204" pitchFamily="34" charset="0"/>
                <a:ea typeface="Calibri" panose="020F0502020204030204" pitchFamily="34" charset="0"/>
              </a:rPr>
              <a:t>Besneden vrouwen kunnen een hersteloperatie krijgen. De dokter kan een doorverwijzing regelen. </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Fatwa en ‘Verklaring tegen meisjesbesnijdenis’: </a:t>
            </a:r>
            <a:r>
              <a:rPr lang="nl-NL" sz="1200" i="1" dirty="0">
                <a:effectLst/>
                <a:latin typeface="Calibri" panose="020F0502020204030204" pitchFamily="34" charset="0"/>
                <a:ea typeface="Calibri" panose="020F0502020204030204" pitchFamily="34" charset="0"/>
              </a:rPr>
              <a:t>In 2006 hebben religieuze leiders een fatwa (juridisch advies in de islam) uitgesproken waarin meisjesbesnijdenis verboden wordt. De fatwa kan van grote invloed zijn op de bewustwording bij de doelgroep. Ook is een ‘Verklaring tegen meisjesbesnijdenis’ beschikbaar. Hierin staat dat meisjesbesnijdenis schadelijk is voor de gezondheid en strafbaar in Nederland. Ouders kunnen de verklaring meenemen naar het buitenland en gebruiken om de druk van de lokale gemeenschap te weerstaan. De fatwa en de ‘Verklaring tegen meisjesbesnijdenis’ is in zeven verschillende talen te vinden op www.fsan.nl. </a:t>
            </a:r>
            <a:endParaRPr lang="nl-NL" sz="1200"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7</a:t>
            </a:fld>
            <a:endParaRPr lang="nl-NL"/>
          </a:p>
        </p:txBody>
      </p:sp>
    </p:spTree>
    <p:extLst>
      <p:ext uri="{BB962C8B-B14F-4D97-AF65-F5344CB8AC3E}">
        <p14:creationId xmlns:p14="http://schemas.microsoft.com/office/powerpoint/2010/main" val="2578706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 typeface="Calibri" panose="020F0502020204030204" pitchFamily="34" charset="0"/>
              <a:buChar char="&gt;"/>
            </a:pPr>
            <a:r>
              <a:rPr lang="nl-NL" sz="1200" b="0" i="1" dirty="0">
                <a:effectLst/>
                <a:latin typeface="Calibri" panose="020F0502020204030204" pitchFamily="34" charset="0"/>
                <a:ea typeface="Calibri" panose="020F0502020204030204" pitchFamily="34" charset="0"/>
              </a:rPr>
              <a:t>Geef de a</a:t>
            </a:r>
            <a:r>
              <a:rPr lang="nl-NL" sz="1200" b="0" i="1" dirty="0">
                <a:solidFill>
                  <a:srgbClr val="000000"/>
                </a:solidFill>
                <a:effectLst/>
                <a:latin typeface="Calibri" panose="020F0502020204030204" pitchFamily="34" charset="0"/>
                <a:ea typeface="Calibri" panose="020F0502020204030204" pitchFamily="34" charset="0"/>
              </a:rPr>
              <a:t>dviezen mee</a:t>
            </a:r>
            <a:r>
              <a:rPr lang="nl-NL" sz="1200" b="0" i="1" dirty="0">
                <a:effectLst/>
                <a:latin typeface="Calibri" panose="020F0502020204030204" pitchFamily="34" charset="0"/>
                <a:ea typeface="Calibri" panose="020F0502020204030204" pitchFamily="34" charset="0"/>
              </a:rPr>
              <a:t> aan de deelnemers.</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latin typeface="Calibri" panose="020F0502020204030204" pitchFamily="34" charset="0"/>
                <a:ea typeface="Calibri" panose="020F0502020204030204" pitchFamily="34" charset="0"/>
              </a:rPr>
              <a:t>Verwijs naar de gids ‘Beslis over je eigen l</a:t>
            </a:r>
            <a:r>
              <a:rPr lang="nl-NL" sz="1200" b="0" i="1" dirty="0">
                <a:effectLst/>
                <a:latin typeface="Calibri" panose="020F0502020204030204" pitchFamily="34" charset="0"/>
                <a:ea typeface="Calibri" panose="020F0502020204030204" pitchFamily="34" charset="0"/>
              </a:rPr>
              <a:t>even</a:t>
            </a:r>
            <a:r>
              <a:rPr lang="nl-NL" sz="1200" b="0" i="1" dirty="0">
                <a:solidFill>
                  <a:srgbClr val="000000"/>
                </a:solidFill>
                <a:effectLst/>
                <a:latin typeface="Calibri" panose="020F0502020204030204" pitchFamily="34" charset="0"/>
                <a:ea typeface="Calibri" panose="020F0502020204030204" pitchFamily="34" charset="0"/>
              </a:rPr>
              <a:t>’. Deel de gids uit als u deze in bezit </a:t>
            </a:r>
            <a:r>
              <a:rPr lang="nl-NL" sz="1200" b="0" i="1">
                <a:solidFill>
                  <a:srgbClr val="000000"/>
                </a:solidFill>
                <a:effectLst/>
                <a:latin typeface="Calibri" panose="020F0502020204030204" pitchFamily="34" charset="0"/>
                <a:ea typeface="Calibri" panose="020F0502020204030204" pitchFamily="34" charset="0"/>
              </a:rPr>
              <a:t>heeft.</a:t>
            </a:r>
          </a:p>
          <a:p>
            <a:pPr marL="171450" lvl="0" indent="-171450" algn="just">
              <a:lnSpc>
                <a:spcPct val="107000"/>
              </a:lnSpc>
              <a:spcAft>
                <a:spcPts val="800"/>
              </a:spcAft>
              <a:buFont typeface="Calibri" panose="020F0502020204030204" pitchFamily="34" charset="0"/>
              <a:buChar char="&gt;"/>
            </a:pPr>
            <a:r>
              <a:rPr lang="nl-NL" sz="1200" b="0" i="1">
                <a:solidFill>
                  <a:srgbClr val="000000"/>
                </a:solidFill>
                <a:effectLst/>
                <a:highlight>
                  <a:srgbClr val="FFFF00"/>
                </a:highlight>
                <a:latin typeface="Calibri" panose="020F0502020204030204" pitchFamily="34" charset="0"/>
                <a:ea typeface="Calibri" panose="020F0502020204030204" pitchFamily="34" charset="0"/>
              </a:rPr>
              <a:t>Houd</a:t>
            </a:r>
            <a:r>
              <a:rPr lang="nl-NL" sz="1200" b="0" i="1" dirty="0">
                <a:solidFill>
                  <a:srgbClr val="000000"/>
                </a:solidFill>
                <a:effectLst/>
                <a:latin typeface="Calibri" panose="020F0502020204030204" pitchFamily="34" charset="0"/>
                <a:ea typeface="Calibri" panose="020F0502020204030204" pitchFamily="34" charset="0"/>
              </a:rPr>
              <a:t>, als er tijd over is, een kort rondje waarin deelnemers benoemen wat </a:t>
            </a:r>
            <a:r>
              <a:rPr lang="nl-NL" sz="1200" b="0" i="1" dirty="0">
                <a:effectLst/>
                <a:latin typeface="Calibri" panose="020F0502020204030204" pitchFamily="34" charset="0"/>
                <a:ea typeface="Calibri" panose="020F0502020204030204" pitchFamily="34" charset="0"/>
              </a:rPr>
              <a:t>ze</a:t>
            </a:r>
            <a:r>
              <a:rPr lang="nl-NL" sz="1200" b="0" i="1" dirty="0">
                <a:solidFill>
                  <a:srgbClr val="000000"/>
                </a:solidFill>
                <a:effectLst/>
                <a:latin typeface="Calibri" panose="020F0502020204030204" pitchFamily="34" charset="0"/>
                <a:ea typeface="Calibri" panose="020F0502020204030204" pitchFamily="34" charset="0"/>
              </a:rPr>
              <a:t> geleerd he</a:t>
            </a:r>
            <a:r>
              <a:rPr lang="nl-NL" sz="1200" b="0" i="1" dirty="0">
                <a:effectLst/>
                <a:latin typeface="Calibri" panose="020F0502020204030204" pitchFamily="34" charset="0"/>
                <a:ea typeface="Calibri" panose="020F0502020204030204" pitchFamily="34" charset="0"/>
              </a:rPr>
              <a:t>bben</a:t>
            </a:r>
            <a:r>
              <a:rPr lang="nl-NL" sz="1200" b="0" i="1" dirty="0">
                <a:solidFill>
                  <a:srgbClr val="000000"/>
                </a:solidFill>
                <a:effectLst/>
                <a:latin typeface="Calibri" panose="020F0502020204030204" pitchFamily="34" charset="0"/>
                <a:ea typeface="Calibri" panose="020F0502020204030204" pitchFamily="34" charset="0"/>
              </a:rPr>
              <a:t> en waarover </a:t>
            </a:r>
            <a:r>
              <a:rPr lang="nl-NL" sz="1200" b="0" i="1" dirty="0">
                <a:effectLst/>
                <a:latin typeface="Calibri" panose="020F0502020204030204" pitchFamily="34" charset="0"/>
                <a:ea typeface="Calibri" panose="020F0502020204030204" pitchFamily="34" charset="0"/>
              </a:rPr>
              <a:t>ze </a:t>
            </a:r>
            <a:r>
              <a:rPr lang="nl-NL" sz="1200" b="0" i="1" dirty="0">
                <a:solidFill>
                  <a:srgbClr val="000000"/>
                </a:solidFill>
                <a:effectLst/>
                <a:latin typeface="Calibri" panose="020F0502020204030204" pitchFamily="34" charset="0"/>
                <a:ea typeface="Calibri" panose="020F0502020204030204" pitchFamily="34" charset="0"/>
              </a:rPr>
              <a:t>gaa</a:t>
            </a:r>
            <a:r>
              <a:rPr lang="nl-NL" sz="1200" b="0" i="1" dirty="0">
                <a:effectLst/>
                <a:latin typeface="Calibri" panose="020F0502020204030204" pitchFamily="34" charset="0"/>
                <a:ea typeface="Calibri" panose="020F0502020204030204" pitchFamily="34" charset="0"/>
              </a:rPr>
              <a:t>n</a:t>
            </a:r>
            <a:r>
              <a:rPr lang="nl-NL" sz="1200" b="0" i="1" dirty="0">
                <a:solidFill>
                  <a:srgbClr val="000000"/>
                </a:solidFill>
                <a:effectLst/>
                <a:latin typeface="Calibri" panose="020F0502020204030204" pitchFamily="34" charset="0"/>
                <a:ea typeface="Calibri" panose="020F0502020204030204" pitchFamily="34" charset="0"/>
              </a:rPr>
              <a:t> nadenken.</a:t>
            </a:r>
            <a:endParaRPr lang="nl-NL" sz="1200" b="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8</a:t>
            </a:fld>
            <a:endParaRPr lang="nl-NL"/>
          </a:p>
        </p:txBody>
      </p:sp>
    </p:spTree>
    <p:extLst>
      <p:ext uri="{BB962C8B-B14F-4D97-AF65-F5344CB8AC3E}">
        <p14:creationId xmlns:p14="http://schemas.microsoft.com/office/powerpoint/2010/main" val="186573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C45689-2E02-6243-B199-D88D83C219F8}"/>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7F5E9973-FC7B-554E-9E10-148BFF1F54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C589D157-D914-A24A-8469-F6B7BE2A6E0A}"/>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90791493-1D00-7F4C-AE5D-E032E3731A6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FCE0572-A8E8-BF4B-A980-62E57771139D}"/>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31953333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01E296-31C5-934F-95AD-35B566E84A97}"/>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3B5AED67-57AF-3A45-816A-54209F1C0801}"/>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00716D5-74AC-AA48-BDC6-DDD3D79CAE44}"/>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C6F82887-3386-1F4C-B182-CB8411250FC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F28903B-DCF8-4C4B-8381-9819E7C23CD1}"/>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1705513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DCDC7585-F598-5D40-B6CC-D2EDFAE4B602}"/>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76EB5C1E-47ED-4C4E-AED3-F66E17B906C6}"/>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D9FF620-9446-4641-8469-08717EF13DCA}"/>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11CB9A94-0275-3B47-8618-1A7F2D95242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6FFD94A-5010-364D-897F-6564A4E128D7}"/>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3698773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20839655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7888198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2744420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4C201-C9ED-4A50-83A9-0425558852B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603555A-1841-4E84-95E5-C769B978C4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BD88E7F-C309-4F80-8879-4094B3464E60}"/>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60901DB-B073-4C5D-9B60-778ACEB51B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CA744C-EB1A-4506-8BCB-E16D851CBC54}"/>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604904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94EEE-9225-45F8-92AB-0B2CA39F07D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8900C8-86A9-47E8-8E73-CCD139F8B89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21C3DF8-2D4B-4475-8A30-C34C0A80E7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DCB6804-F907-4456-8DF6-4A4433B6E915}"/>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7D584E2-2B12-402B-8392-0CF37B04F3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31C945-D817-4A04-BB92-F71DE22588C8}"/>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4840906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AA6A-9DE5-4BE2-911E-4D162480AC6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EF653A-EA9F-410E-AACA-DD14F3CAFD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08BAAA1-B782-4339-A4BC-3A0C704A4B3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CAF4A99-ECB7-43AA-AB8C-39295D87F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1406E2-7608-443A-9694-E7A1A0F3A3A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C8D862B-70BA-4CF8-BF84-D3B4E83E29C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1CA05CF-60DF-42C2-B7F4-462B8B66AEB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3754C42-AFC2-4822-91DB-F9BE5419D4C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7438283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E62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1">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19281644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fsluit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00AC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D0"/>
              </a:solidFill>
            </a:endParaRPr>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0">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176666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3B9920-DF09-3943-8606-3FAB36582ABE}"/>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CFA5FBA-7EED-D647-A312-26C24A26445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D6B7CF0-182B-E04D-9BF3-B5D3B187B8A1}"/>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E77DE85-514F-DB45-BFBE-34D49379F10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3C9E221-E0AD-2544-8336-6C6690224D01}"/>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28235965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E637B-16CE-4FCF-ABC6-4C336E35BE04}"/>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46962AE2-0EBE-42AD-8D95-E0AF449336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975E566-44DD-49FE-BD8F-8D927708ACE7}"/>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5072213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DE8388-65B5-4B2A-83A6-D2A3FA9BF18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8A32ABF-1262-42B8-89CB-781D257F6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E55B53-D720-4C96-BD2C-A66CFCE62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BF0504E-C194-4FC0-8C9F-90C0B9FB3DE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0AE589C-9D75-4812-B5E9-01EB290D2DE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4D9366-1DF8-4CAF-9D38-F482C1CF855E}"/>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9826891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45A07-9ABF-4FC8-B813-43B24B10947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353B17C-6396-4E50-BF11-794C96652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B6AF62E-4122-4901-885C-0D1EF78D9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5D73546-B351-43CC-A45F-54E870A084D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B8860BA-48BB-499E-BC8B-9651252F5E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D4104-0E92-4ED4-8052-7A9B5DDF484D}"/>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6518221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9D84E-54AF-49F0-AC0A-84543FD0C7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4BE00B-3263-437C-BDE0-57FAE6B80C02}"/>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67B00-99F9-432C-98BB-435C827FDEF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37AA1EA-1BDA-493E-9386-66861C24DF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59D8D3-2DF2-4CA3-8C51-96761F2FBCA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5840503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A405911-80DC-441C-81FF-981E2153DD1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F204C2F-40E9-4195-B7E3-0CE12DB8AF9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1DAF-F2C5-40E7-9078-8BDB542F189D}"/>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F29E763-D10E-48E9-B203-A62D3A0F62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1DC03-D827-41EB-BBCD-3E9399A255C9}"/>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643543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D2B62F-863C-FB40-9DF4-3E8F4CBA328B}"/>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1C0F915E-9EA5-7941-AB15-44F1711E3F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FF48C879-7FE6-284C-B4E3-AF73C174F71B}"/>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1F55CDC1-69DB-BF47-A97C-6DCBA75861F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3A7660C-9087-DE4A-A12E-102E05911751}"/>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2835449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DCF8B4-E3A4-D543-B60B-94581B21405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40A409F3-7410-404A-AE80-68CCF99F0F07}"/>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09366091-D0F2-2D4C-9374-94793783D5D9}"/>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1410352C-C4DA-8E4E-B805-6EABF0543C18}"/>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38DB1ED-ADD0-C74A-BE55-E75121DDAAE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48D66D8-0584-D248-AEC0-CCF872E0CC7C}"/>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7555319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6192AF-B7BF-1641-B971-C8E9B2079C1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D40B188E-F6BB-E947-A4D9-90884D9023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E6013312-426F-DA40-8934-FC67DBA4A25E}"/>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70D399FD-03CA-D041-B94D-318861EBA6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4DA7A0FC-1E63-0140-8C8D-FC0B302E54E5}"/>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08A60D7A-FFF7-5B44-B3F4-37199E1B1B32}"/>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47367257-B6CD-7A47-82F5-7224B827B2C9}"/>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210B5DE2-8AB7-D343-A52A-66F0FD005AD3}"/>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635196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D3E199-513F-D646-8EDA-D056B8929903}"/>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D791CC9-CDDD-C844-82BD-B50F01A1ED36}"/>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4" name="Tijdelijke aanduiding voor voettekst 3">
            <a:extLst>
              <a:ext uri="{FF2B5EF4-FFF2-40B4-BE49-F238E27FC236}">
                <a16:creationId xmlns:a16="http://schemas.microsoft.com/office/drawing/2014/main" id="{FCAB6303-8F41-054E-938E-C9252A3AEE11}"/>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6E3FAD0C-F330-A14F-B9BE-61D76EB776D5}"/>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709392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425C63D-6011-C64D-BD62-F44FF06197AA}"/>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317C8358-7C73-6D41-B213-F745CDC626A9}"/>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09A20426-3049-B94A-884A-75604A8F47CA}"/>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135921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11C711-5D2F-3340-AD5F-13D9FE05849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0C247F2A-D726-0C46-8C61-400D5AD0088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9BC6416D-E327-DD49-8679-13B711CFC7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961BD33-DF62-7C4A-8CDC-6DB26B2544D2}"/>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C761A6E9-70A8-354A-8ADC-F18B9B6AC750}"/>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7F849EA-0704-8546-9BCD-9271DC704566}"/>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2684752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777137-CED7-EE40-8416-DD3824813EC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3696AAA9-643C-4B4E-82B5-3EEB6D6F35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C264AC8-7EB9-C34A-812E-241D3F1C59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BE7261FB-E269-DE4F-BDE2-1CFB3118D9A7}"/>
              </a:ext>
            </a:extLst>
          </p:cNvPr>
          <p:cNvSpPr>
            <a:spLocks noGrp="1"/>
          </p:cNvSpPr>
          <p:nvPr>
            <p:ph type="dt" sz="half" idx="10"/>
          </p:nvPr>
        </p:nvSpPr>
        <p:spPr/>
        <p:txBody>
          <a:bodyPr/>
          <a:lstStyle/>
          <a:p>
            <a:fld id="{BBF058B1-2CF0-774A-A23F-47F8E87D2B00}"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45D68389-701E-E44F-8A44-B8C6C8CC220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8F2D051-7176-A441-89E6-48698AA0A790}"/>
              </a:ext>
            </a:extLst>
          </p:cNvPr>
          <p:cNvSpPr>
            <a:spLocks noGrp="1"/>
          </p:cNvSpPr>
          <p:nvPr>
            <p:ph type="sldNum" sz="quarter" idx="12"/>
          </p:nvPr>
        </p:nvSpPr>
        <p:spPr/>
        <p:txBody>
          <a:bodyPr/>
          <a:lstStyle/>
          <a:p>
            <a:fld id="{1D85B7FC-5AD2-D545-B1FE-2626935429EB}" type="slidenum">
              <a:rPr lang="nl-NL" smtClean="0"/>
              <a:t>‹nr.›</a:t>
            </a:fld>
            <a:endParaRPr lang="nl-NL"/>
          </a:p>
        </p:txBody>
      </p:sp>
    </p:spTree>
    <p:extLst>
      <p:ext uri="{BB962C8B-B14F-4D97-AF65-F5344CB8AC3E}">
        <p14:creationId xmlns:p14="http://schemas.microsoft.com/office/powerpoint/2010/main" val="40235753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A2D33EDB-9ADE-2646-864E-BA814A7BF6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551398AC-F4E1-8D48-9CFE-ECA3147689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55E87F5-5299-F049-8FD8-36AE9DE30B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058B1-2CF0-774A-A23F-47F8E87D2B0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675EE847-8E07-C34D-B208-25121227EB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A1ED5D49-AE42-334A-88B1-F7579C1E86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85B7FC-5AD2-D545-B1FE-2626935429EB}" type="slidenum">
              <a:rPr lang="nl-NL" smtClean="0"/>
              <a:t>‹nr.›</a:t>
            </a:fld>
            <a:endParaRPr lang="nl-NL"/>
          </a:p>
        </p:txBody>
      </p:sp>
    </p:spTree>
    <p:extLst>
      <p:ext uri="{BB962C8B-B14F-4D97-AF65-F5344CB8AC3E}">
        <p14:creationId xmlns:p14="http://schemas.microsoft.com/office/powerpoint/2010/main" val="21226109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C9E3C2-CB7D-4C3E-95F8-890F79821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B54D881-6BD7-4E21-96D1-332943895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DEF02-DC11-43B9-BAD7-0144BB765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7266B74-02F1-4696-87F8-D85A128933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71DA8C6-3197-475E-B681-64BED2F44B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4C850B-E34A-46DC-A92F-4B23631112D1}" type="slidenum">
              <a:rPr lang="nl-NL" smtClean="0"/>
              <a:t>‹nr.›</a:t>
            </a:fld>
            <a:endParaRPr lang="nl-NL"/>
          </a:p>
        </p:txBody>
      </p:sp>
    </p:spTree>
    <p:extLst>
      <p:ext uri="{BB962C8B-B14F-4D97-AF65-F5344CB8AC3E}">
        <p14:creationId xmlns:p14="http://schemas.microsoft.com/office/powerpoint/2010/main" val="224399459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8.emf"/><Relationship Id="rId5" Type="http://schemas.openxmlformats.org/officeDocument/2006/relationships/hyperlink" Target="https://youtu.be/4sEOrHjAAxY" TargetMode="Externa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1.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603FD2-CAB7-F741-AACB-9980D2885726}"/>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6EF38DDF-EC32-1A48-8CB1-7C3DC65EB6B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0004" y="154738"/>
            <a:ext cx="9471987" cy="3923003"/>
          </a:xfrm>
          <a:prstGeom prst="rect">
            <a:avLst/>
          </a:prstGeom>
        </p:spPr>
      </p:pic>
      <p:pic>
        <p:nvPicPr>
          <p:cNvPr id="14" name="Picture 13">
            <a:extLst>
              <a:ext uri="{FF2B5EF4-FFF2-40B4-BE49-F238E27FC236}">
                <a16:creationId xmlns:a16="http://schemas.microsoft.com/office/drawing/2014/main" id="{F979F041-8170-0E45-A957-5E2508829462}"/>
              </a:ext>
            </a:extLst>
          </p:cNvPr>
          <p:cNvPicPr>
            <a:picLocks noChangeAspect="1"/>
          </p:cNvPicPr>
          <p:nvPr/>
        </p:nvPicPr>
        <p:blipFill>
          <a:blip r:embed="rId5"/>
          <a:stretch>
            <a:fillRect/>
          </a:stretch>
        </p:blipFill>
        <p:spPr>
          <a:xfrm>
            <a:off x="8951495" y="5200132"/>
            <a:ext cx="2803357" cy="1302969"/>
          </a:xfrm>
          <a:prstGeom prst="rect">
            <a:avLst/>
          </a:prstGeom>
        </p:spPr>
      </p:pic>
    </p:spTree>
    <p:extLst>
      <p:ext uri="{BB962C8B-B14F-4D97-AF65-F5344CB8AC3E}">
        <p14:creationId xmlns:p14="http://schemas.microsoft.com/office/powerpoint/2010/main" val="1162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sz="4000" b="1" i="0" kern="0" dirty="0">
                <a:ea typeface="Times New Roman" panose="02020603050405020304" pitchFamily="18" charset="0"/>
                <a:cs typeface="Times New Roman" panose="02020603050405020304" pitchFamily="18" charset="0"/>
              </a:rPr>
              <a:t>Meisjesbesnijdenis</a:t>
            </a:r>
            <a:br>
              <a:rPr lang="nl-NL" b="1" i="0" kern="0" dirty="0">
                <a:ea typeface="Times New Roman" panose="02020603050405020304" pitchFamily="18" charset="0"/>
                <a:cs typeface="Times New Roman" panose="02020603050405020304" pitchFamily="18" charset="0"/>
              </a:rPr>
            </a:br>
            <a:endParaRPr lang="en-US" i="0" dirty="0"/>
          </a:p>
        </p:txBody>
      </p:sp>
    </p:spTree>
    <p:extLst>
      <p:ext uri="{BB962C8B-B14F-4D97-AF65-F5344CB8AC3E}">
        <p14:creationId xmlns:p14="http://schemas.microsoft.com/office/powerpoint/2010/main" val="1464148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DEE9F32-B400-BB4E-9C2C-41887BA16894}"/>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21" name="Picture 20">
            <a:extLst>
              <a:ext uri="{FF2B5EF4-FFF2-40B4-BE49-F238E27FC236}">
                <a16:creationId xmlns:a16="http://schemas.microsoft.com/office/drawing/2014/main" id="{B4FCAF3D-67DB-9D48-9617-47040CFBE043}"/>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Title 13">
            <a:extLst>
              <a:ext uri="{FF2B5EF4-FFF2-40B4-BE49-F238E27FC236}">
                <a16:creationId xmlns:a16="http://schemas.microsoft.com/office/drawing/2014/main" id="{85D88032-A89E-FF4F-A623-9707B3D735E0}"/>
              </a:ext>
            </a:extLst>
          </p:cNvPr>
          <p:cNvSpPr txBox="1">
            <a:spLocks/>
          </p:cNvSpPr>
          <p:nvPr/>
        </p:nvSpPr>
        <p:spPr>
          <a:xfrm>
            <a:off x="677780" y="791555"/>
            <a:ext cx="10515600" cy="639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00ACD0"/>
                </a:solidFill>
                <a:latin typeface="+mn-lt"/>
                <a:ea typeface="+mj-ea"/>
                <a:cs typeface="+mj-cs"/>
              </a:defRPr>
            </a:lvl1pPr>
          </a:lstStyle>
          <a:p>
            <a:r>
              <a:rPr lang="en-US"/>
              <a:t>Afspraken</a:t>
            </a:r>
            <a:endParaRPr lang="en-US" dirty="0"/>
          </a:p>
        </p:txBody>
      </p:sp>
      <p:sp>
        <p:nvSpPr>
          <p:cNvPr id="27" name="Content Placeholder 15">
            <a:extLst>
              <a:ext uri="{FF2B5EF4-FFF2-40B4-BE49-F238E27FC236}">
                <a16:creationId xmlns:a16="http://schemas.microsoft.com/office/drawing/2014/main" id="{0FD65325-8CF7-8D44-94DA-D9B20EFE67E8}"/>
              </a:ext>
            </a:extLst>
          </p:cNvPr>
          <p:cNvSpPr txBox="1">
            <a:spLocks/>
          </p:cNvSpPr>
          <p:nvPr/>
        </p:nvSpPr>
        <p:spPr>
          <a:xfrm>
            <a:off x="677779" y="1631797"/>
            <a:ext cx="10515599" cy="46181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200"/>
              </a:spcAft>
              <a:buClr>
                <a:srgbClr val="00ACD0"/>
              </a:buClr>
              <a:buFont typeface="System Font Regular"/>
              <a:buChar char="&gt;"/>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Je bepaalt zelf wat je wil vertellen.</a:t>
            </a: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Respecteer je eigen en elkaars grenzen.</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Luister naar elkaar</a:t>
            </a:r>
            <a:r>
              <a:rPr lang="nl-NL" dirty="0">
                <a:latin typeface="Calibri Light" panose="020F0302020204030204" pitchFamily="34" charset="0"/>
                <a:ea typeface="Courier New" panose="02070309020205020404" pitchFamily="49" charset="0"/>
                <a:cs typeface="Calibri Light" panose="020F0302020204030204" pitchFamily="34" charset="0"/>
              </a:rPr>
              <a:t> en</a:t>
            </a: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 laat elkaar uitpraten.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Ook als je het niet eens bent met elkaar.</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Alles wat we hier bespreken gebeurt in vertrouwen.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We vertellen niets door. Ook niet aan de IND of politie.</a:t>
            </a:r>
            <a:endParaRPr lang="nl-NL" dirty="0">
              <a:latin typeface="Calibri Light" panose="020F0302020204030204" pitchFamily="34" charset="0"/>
              <a:ea typeface="Courier New" panose="02070309020205020404" pitchFamily="49" charset="0"/>
              <a:cs typeface="Calibri Light" panose="020F0302020204030204" pitchFamily="34" charset="0"/>
            </a:endParaRPr>
          </a:p>
        </p:txBody>
      </p:sp>
      <p:pic>
        <p:nvPicPr>
          <p:cNvPr id="28" name="Picture 27">
            <a:extLst>
              <a:ext uri="{FF2B5EF4-FFF2-40B4-BE49-F238E27FC236}">
                <a16:creationId xmlns:a16="http://schemas.microsoft.com/office/drawing/2014/main" id="{79E06083-40B2-4D42-86BE-0F855F4AEF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Tree>
    <p:extLst>
      <p:ext uri="{BB962C8B-B14F-4D97-AF65-F5344CB8AC3E}">
        <p14:creationId xmlns:p14="http://schemas.microsoft.com/office/powerpoint/2010/main" val="340716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g object 16">
            <a:extLst>
              <a:ext uri="{FF2B5EF4-FFF2-40B4-BE49-F238E27FC236}">
                <a16:creationId xmlns:a16="http://schemas.microsoft.com/office/drawing/2014/main" id="{B873EAE5-6DD9-9B4E-83B8-6C67E28EFFF7}"/>
              </a:ext>
            </a:extLst>
          </p:cNvPr>
          <p:cNvPicPr/>
          <p:nvPr/>
        </p:nvPicPr>
        <p:blipFill>
          <a:blip r:embed="rId3" cstate="screen">
            <a:extLst>
              <a:ext uri="{28A0092B-C50C-407E-A947-70E740481C1C}">
                <a14:useLocalDpi xmlns:a14="http://schemas.microsoft.com/office/drawing/2010/main"/>
              </a:ext>
            </a:extLst>
          </a:blip>
          <a:srcRect l="52" r="52"/>
          <a:stretch/>
        </p:blipFill>
        <p:spPr>
          <a:xfrm>
            <a:off x="0" y="0"/>
            <a:ext cx="12192000" cy="6857999"/>
          </a:xfrm>
          <a:prstGeom prst="rect">
            <a:avLst/>
          </a:prstGeom>
        </p:spPr>
      </p:pic>
      <p:sp>
        <p:nvSpPr>
          <p:cNvPr id="12" name="bg object 22">
            <a:extLst>
              <a:ext uri="{FF2B5EF4-FFF2-40B4-BE49-F238E27FC236}">
                <a16:creationId xmlns:a16="http://schemas.microsoft.com/office/drawing/2014/main" id="{C23B696B-3B83-3340-82DD-016AF681851F}"/>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1" name="Picture 10">
            <a:extLst>
              <a:ext uri="{FF2B5EF4-FFF2-40B4-BE49-F238E27FC236}">
                <a16:creationId xmlns:a16="http://schemas.microsoft.com/office/drawing/2014/main" id="{325C4ACA-A464-BB44-918E-F073B45A0046}"/>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19EB487E-0DEC-454D-A90D-6D657AD3709B}"/>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MEISJEBESNIJDENIS</a:t>
            </a:r>
            <a:endParaRPr lang="en-US" sz="2200" dirty="0">
              <a:solidFill>
                <a:schemeClr val="bg1"/>
              </a:solidFill>
            </a:endParaRPr>
          </a:p>
          <a:p>
            <a:endParaRPr lang="en-US" dirty="0"/>
          </a:p>
        </p:txBody>
      </p:sp>
      <p:sp>
        <p:nvSpPr>
          <p:cNvPr id="3" name="Rechthoek 2">
            <a:extLst>
              <a:ext uri="{FF2B5EF4-FFF2-40B4-BE49-F238E27FC236}">
                <a16:creationId xmlns:a16="http://schemas.microsoft.com/office/drawing/2014/main" id="{8156BFF5-05DE-6841-8586-7BA808006965}"/>
              </a:ext>
            </a:extLst>
          </p:cNvPr>
          <p:cNvSpPr/>
          <p:nvPr/>
        </p:nvSpPr>
        <p:spPr>
          <a:xfrm>
            <a:off x="4854612" y="3244333"/>
            <a:ext cx="2262468" cy="369332"/>
          </a:xfrm>
          <a:prstGeom prst="rect">
            <a:avLst/>
          </a:prstGeom>
        </p:spPr>
        <p:txBody>
          <a:bodyPr wrap="square">
            <a:spAutoFit/>
          </a:bodyPr>
          <a:lstStyle/>
          <a:p>
            <a:r>
              <a:rPr lang="nl-NL" dirty="0">
                <a:solidFill>
                  <a:srgbClr val="1155CC"/>
                </a:solidFill>
                <a:latin typeface="Arial" panose="020B0604020202020204" pitchFamily="34" charset="0"/>
                <a:hlinkClick r:id="rId5"/>
              </a:rPr>
              <a:t>Meisjesbesnijdenis</a:t>
            </a:r>
            <a:endParaRPr lang="nl-NL" dirty="0"/>
          </a:p>
        </p:txBody>
      </p:sp>
      <p:pic>
        <p:nvPicPr>
          <p:cNvPr id="8" name="Picture 17">
            <a:extLst>
              <a:ext uri="{FF2B5EF4-FFF2-40B4-BE49-F238E27FC236}">
                <a16:creationId xmlns:a16="http://schemas.microsoft.com/office/drawing/2014/main" id="{838639D9-4CE3-AE4C-BD12-8350D5143C25}"/>
              </a:ext>
            </a:extLst>
          </p:cNvPr>
          <p:cNvPicPr>
            <a:picLocks noChangeAspect="1"/>
          </p:cNvPicPr>
          <p:nvPr/>
        </p:nvPicPr>
        <p:blipFill>
          <a:blip r:embed="rId6"/>
          <a:stretch>
            <a:fillRect/>
          </a:stretch>
        </p:blipFill>
        <p:spPr>
          <a:xfrm>
            <a:off x="10021696" y="321022"/>
            <a:ext cx="757555" cy="757555"/>
          </a:xfrm>
          <a:prstGeom prst="rect">
            <a:avLst/>
          </a:prstGeom>
        </p:spPr>
      </p:pic>
    </p:spTree>
    <p:extLst>
      <p:ext uri="{BB962C8B-B14F-4D97-AF65-F5344CB8AC3E}">
        <p14:creationId xmlns:p14="http://schemas.microsoft.com/office/powerpoint/2010/main" val="395427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b="1" dirty="0">
                <a:ea typeface="Calibri" panose="020F0502020204030204" pitchFamily="34" charset="0"/>
              </a:rPr>
              <a:t>“Ik was 8 jaar toen ik in Soedan werd besneden. Ik dacht dat alle meisjes in de wereld werden besneden. Mijn man zegt dat onze dochters nu moeten worden besneden. Maar dat wil ik niet .” (</a:t>
            </a:r>
            <a:r>
              <a:rPr lang="nl-NL" b="1" dirty="0" err="1">
                <a:ea typeface="Calibri" panose="020F0502020204030204" pitchFamily="34" charset="0"/>
              </a:rPr>
              <a:t>Hafsa</a:t>
            </a:r>
            <a:r>
              <a:rPr lang="nl-NL" b="1" dirty="0">
                <a:ea typeface="Calibri" panose="020F0502020204030204" pitchFamily="34" charset="0"/>
              </a:rPr>
              <a:t>, 35)</a:t>
            </a:r>
            <a:br>
              <a:rPr lang="nl-NL" dirty="0">
                <a:ea typeface="Calibri" panose="020F0502020204030204" pitchFamily="34" charset="0"/>
              </a:rPr>
            </a:br>
            <a:br>
              <a:rPr lang="nl-NL" dirty="0">
                <a:ea typeface="Calibri" panose="020F0502020204030204" pitchFamily="34" charset="0"/>
              </a:rPr>
            </a:br>
            <a:endParaRPr lang="en-US"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algn="ctr"/>
            <a:r>
              <a:rPr lang="nl-NL" sz="3600" b="1" dirty="0">
                <a:solidFill>
                  <a:schemeClr val="bg1"/>
                </a:solidFill>
                <a:latin typeface="Calibri" panose="020F0502020204030204" pitchFamily="34" charset="0"/>
                <a:cs typeface="Calibri" panose="020F0502020204030204" pitchFamily="34" charset="0"/>
              </a:rPr>
              <a:t>Wat zou jij doen? </a:t>
            </a:r>
            <a:endParaRPr lang="en-US" sz="36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552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g object 16">
            <a:extLst>
              <a:ext uri="{FF2B5EF4-FFF2-40B4-BE49-F238E27FC236}">
                <a16:creationId xmlns:a16="http://schemas.microsoft.com/office/drawing/2014/main" id="{B873EAE5-6DD9-9B4E-83B8-6C67E28EFFF7}"/>
              </a:ext>
            </a:extLst>
          </p:cNvPr>
          <p:cNvPicPr/>
          <p:nvPr/>
        </p:nvPicPr>
        <p:blipFill>
          <a:blip r:embed="rId3" cstate="screen">
            <a:extLst>
              <a:ext uri="{28A0092B-C50C-407E-A947-70E740481C1C}">
                <a14:useLocalDpi xmlns:a14="http://schemas.microsoft.com/office/drawing/2010/main"/>
              </a:ext>
            </a:extLst>
          </a:blip>
          <a:srcRect l="52" r="52"/>
          <a:stretch/>
        </p:blipFill>
        <p:spPr>
          <a:xfrm>
            <a:off x="0" y="0"/>
            <a:ext cx="12192000" cy="6858000"/>
          </a:xfrm>
          <a:prstGeom prst="rect">
            <a:avLst/>
          </a:prstGeom>
        </p:spPr>
      </p:pic>
      <p:sp>
        <p:nvSpPr>
          <p:cNvPr id="12" name="bg object 22">
            <a:extLst>
              <a:ext uri="{FF2B5EF4-FFF2-40B4-BE49-F238E27FC236}">
                <a16:creationId xmlns:a16="http://schemas.microsoft.com/office/drawing/2014/main" id="{C23B696B-3B83-3340-82DD-016AF681851F}"/>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1" name="Picture 10">
            <a:extLst>
              <a:ext uri="{FF2B5EF4-FFF2-40B4-BE49-F238E27FC236}">
                <a16:creationId xmlns:a16="http://schemas.microsoft.com/office/drawing/2014/main" id="{325C4ACA-A464-BB44-918E-F073B45A0046}"/>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19EB487E-0DEC-454D-A90D-6D657AD3709B}"/>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MEISJEBESNIJDENIS</a:t>
            </a:r>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88CA91C1-9583-5649-B556-84245C334351}"/>
              </a:ext>
            </a:extLst>
          </p:cNvPr>
          <p:cNvSpPr>
            <a:spLocks noGrp="1"/>
          </p:cNvSpPr>
          <p:nvPr>
            <p:ph type="title"/>
          </p:nvPr>
        </p:nvSpPr>
        <p:spPr/>
        <p:txBody>
          <a:bodyPr/>
          <a:lstStyle/>
          <a:p>
            <a:r>
              <a:rPr lang="en-US" dirty="0"/>
              <a:t>Wat zijn je rechten?</a:t>
            </a:r>
          </a:p>
        </p:txBody>
      </p:sp>
      <p:sp>
        <p:nvSpPr>
          <p:cNvPr id="3" name="Content Placeholder 2">
            <a:extLst>
              <a:ext uri="{FF2B5EF4-FFF2-40B4-BE49-F238E27FC236}">
                <a16:creationId xmlns:a16="http://schemas.microsoft.com/office/drawing/2014/main" id="{670DB968-D938-8B4A-982A-05C380D5F431}"/>
              </a:ext>
            </a:extLst>
          </p:cNvPr>
          <p:cNvSpPr>
            <a:spLocks noGrp="1"/>
          </p:cNvSpPr>
          <p:nvPr>
            <p:ph idx="1"/>
          </p:nvPr>
        </p:nvSpPr>
        <p:spPr/>
        <p:txBody>
          <a:bodyPr/>
          <a:lstStyle/>
          <a:p>
            <a:pPr marL="349200" lvl="0" indent="-349200">
              <a:lnSpc>
                <a:spcPct val="100000"/>
              </a:lnSpc>
              <a:spcBef>
                <a:spcPts val="600"/>
              </a:spcBef>
            </a:pPr>
            <a:r>
              <a:rPr lang="nl-NL" dirty="0">
                <a:ea typeface="Noto Sans Symbols"/>
                <a:cs typeface="Noto Sans Symbols"/>
              </a:rPr>
              <a:t>Je hebt het recht om over je eigen lichaam te beslissen.</a:t>
            </a:r>
          </a:p>
          <a:p>
            <a:pPr marL="349200" lvl="0" indent="-349200">
              <a:spcBef>
                <a:spcPts val="600"/>
              </a:spcBef>
            </a:pPr>
            <a:r>
              <a:rPr lang="nl-NL" dirty="0">
                <a:solidFill>
                  <a:srgbClr val="000000"/>
                </a:solidFill>
                <a:ea typeface="Noto Sans Symbols"/>
                <a:cs typeface="Noto Sans Symbols"/>
              </a:rPr>
              <a:t>Meisjesbesnijdenis is strafbaar.</a:t>
            </a:r>
          </a:p>
          <a:p>
            <a:pPr marL="349200" lvl="0" indent="-349200">
              <a:spcBef>
                <a:spcPts val="600"/>
              </a:spcBef>
            </a:pPr>
            <a:r>
              <a:rPr lang="nl-NL" dirty="0">
                <a:ea typeface="Noto Sans Symbols"/>
                <a:cs typeface="Noto Sans Symbols"/>
              </a:rPr>
              <a:t>Ben je besneden? Je kan tot je 38ste aangifte doen bij de politie.</a:t>
            </a:r>
          </a:p>
          <a:p>
            <a:pPr marL="349200" lvl="0" indent="-349200">
              <a:spcBef>
                <a:spcPts val="600"/>
              </a:spcBef>
            </a:pPr>
            <a:r>
              <a:rPr lang="nl-NL" dirty="0">
                <a:ea typeface="Noto Sans Symbols"/>
                <a:cs typeface="Noto Sans Symbols"/>
              </a:rPr>
              <a:t>Uithuisplaatsing door rechter.</a:t>
            </a:r>
          </a:p>
          <a:p>
            <a:pPr marL="349200" lvl="0" indent="-349200">
              <a:spcBef>
                <a:spcPts val="600"/>
              </a:spcBef>
            </a:pPr>
            <a:endParaRPr lang="nl-NL" dirty="0">
              <a:ea typeface="Noto Sans Symbols"/>
              <a:cs typeface="Noto Sans Symbols"/>
            </a:endParaRPr>
          </a:p>
          <a:p>
            <a:pPr marL="349200" indent="-349200">
              <a:spcBef>
                <a:spcPts val="600"/>
              </a:spcBef>
            </a:pPr>
            <a:endParaRPr lang="en-US" dirty="0"/>
          </a:p>
        </p:txBody>
      </p:sp>
      <p:grpSp>
        <p:nvGrpSpPr>
          <p:cNvPr id="10" name="object 9">
            <a:extLst>
              <a:ext uri="{FF2B5EF4-FFF2-40B4-BE49-F238E27FC236}">
                <a16:creationId xmlns:a16="http://schemas.microsoft.com/office/drawing/2014/main" id="{BC99123F-E5F1-8E44-8CC2-8CF92CF1F4D0}"/>
              </a:ext>
            </a:extLst>
          </p:cNvPr>
          <p:cNvGrpSpPr/>
          <p:nvPr/>
        </p:nvGrpSpPr>
        <p:grpSpPr>
          <a:xfrm>
            <a:off x="9776146" y="409879"/>
            <a:ext cx="757555" cy="757555"/>
            <a:chOff x="9776146" y="409879"/>
            <a:chExt cx="757555" cy="757555"/>
          </a:xfrm>
        </p:grpSpPr>
        <p:sp>
          <p:nvSpPr>
            <p:cNvPr id="13" name="object 10">
              <a:extLst>
                <a:ext uri="{FF2B5EF4-FFF2-40B4-BE49-F238E27FC236}">
                  <a16:creationId xmlns:a16="http://schemas.microsoft.com/office/drawing/2014/main" id="{34FD51AF-DB99-E043-ABCD-5E70B983BE09}"/>
                </a:ext>
              </a:extLst>
            </p:cNvPr>
            <p:cNvSpPr/>
            <p:nvPr/>
          </p:nvSpPr>
          <p:spPr>
            <a:xfrm>
              <a:off x="9776146" y="409879"/>
              <a:ext cx="757555" cy="757555"/>
            </a:xfrm>
            <a:custGeom>
              <a:avLst/>
              <a:gdLst/>
              <a:ahLst/>
              <a:cxnLst/>
              <a:rect l="l" t="t" r="r" b="b"/>
              <a:pathLst>
                <a:path w="757554" h="757555">
                  <a:moveTo>
                    <a:pt x="378675" y="0"/>
                  </a:moveTo>
                  <a:lnTo>
                    <a:pt x="331176" y="2950"/>
                  </a:lnTo>
                  <a:lnTo>
                    <a:pt x="285438" y="11564"/>
                  </a:lnTo>
                  <a:lnTo>
                    <a:pt x="241814" y="25488"/>
                  </a:lnTo>
                  <a:lnTo>
                    <a:pt x="200661" y="44366"/>
                  </a:lnTo>
                  <a:lnTo>
                    <a:pt x="162332" y="67843"/>
                  </a:lnTo>
                  <a:lnTo>
                    <a:pt x="127184" y="95565"/>
                  </a:lnTo>
                  <a:lnTo>
                    <a:pt x="95571" y="127177"/>
                  </a:lnTo>
                  <a:lnTo>
                    <a:pt x="67847" y="162324"/>
                  </a:lnTo>
                  <a:lnTo>
                    <a:pt x="44369" y="200651"/>
                  </a:lnTo>
                  <a:lnTo>
                    <a:pt x="25489" y="241803"/>
                  </a:lnTo>
                  <a:lnTo>
                    <a:pt x="11565" y="285426"/>
                  </a:lnTo>
                  <a:lnTo>
                    <a:pt x="2950" y="331164"/>
                  </a:lnTo>
                  <a:lnTo>
                    <a:pt x="0" y="378663"/>
                  </a:lnTo>
                  <a:lnTo>
                    <a:pt x="2950" y="426162"/>
                  </a:lnTo>
                  <a:lnTo>
                    <a:pt x="11565" y="471900"/>
                  </a:lnTo>
                  <a:lnTo>
                    <a:pt x="25489" y="515522"/>
                  </a:lnTo>
                  <a:lnTo>
                    <a:pt x="44369" y="556675"/>
                  </a:lnTo>
                  <a:lnTo>
                    <a:pt x="67847" y="595002"/>
                  </a:lnTo>
                  <a:lnTo>
                    <a:pt x="95571" y="630148"/>
                  </a:lnTo>
                  <a:lnTo>
                    <a:pt x="127184" y="661760"/>
                  </a:lnTo>
                  <a:lnTo>
                    <a:pt x="162332" y="689482"/>
                  </a:lnTo>
                  <a:lnTo>
                    <a:pt x="200661" y="712960"/>
                  </a:lnTo>
                  <a:lnTo>
                    <a:pt x="241814" y="731838"/>
                  </a:lnTo>
                  <a:lnTo>
                    <a:pt x="285438" y="745761"/>
                  </a:lnTo>
                  <a:lnTo>
                    <a:pt x="331176" y="754376"/>
                  </a:lnTo>
                  <a:lnTo>
                    <a:pt x="378675" y="757326"/>
                  </a:lnTo>
                  <a:lnTo>
                    <a:pt x="426174" y="754376"/>
                  </a:lnTo>
                  <a:lnTo>
                    <a:pt x="471912" y="745761"/>
                  </a:lnTo>
                  <a:lnTo>
                    <a:pt x="515535" y="731838"/>
                  </a:lnTo>
                  <a:lnTo>
                    <a:pt x="556687" y="712960"/>
                  </a:lnTo>
                  <a:lnTo>
                    <a:pt x="595014" y="689482"/>
                  </a:lnTo>
                  <a:lnTo>
                    <a:pt x="630161" y="661760"/>
                  </a:lnTo>
                  <a:lnTo>
                    <a:pt x="661773" y="630148"/>
                  </a:lnTo>
                  <a:lnTo>
                    <a:pt x="689495" y="595002"/>
                  </a:lnTo>
                  <a:lnTo>
                    <a:pt x="712972" y="556675"/>
                  </a:lnTo>
                  <a:lnTo>
                    <a:pt x="731850" y="515522"/>
                  </a:lnTo>
                  <a:lnTo>
                    <a:pt x="745774" y="471900"/>
                  </a:lnTo>
                  <a:lnTo>
                    <a:pt x="754388" y="426162"/>
                  </a:lnTo>
                  <a:lnTo>
                    <a:pt x="757339" y="378663"/>
                  </a:lnTo>
                  <a:lnTo>
                    <a:pt x="754388" y="331164"/>
                  </a:lnTo>
                  <a:lnTo>
                    <a:pt x="745774" y="285426"/>
                  </a:lnTo>
                  <a:lnTo>
                    <a:pt x="731850" y="241803"/>
                  </a:lnTo>
                  <a:lnTo>
                    <a:pt x="712972" y="200651"/>
                  </a:lnTo>
                  <a:lnTo>
                    <a:pt x="689495" y="162324"/>
                  </a:lnTo>
                  <a:lnTo>
                    <a:pt x="661773" y="127177"/>
                  </a:lnTo>
                  <a:lnTo>
                    <a:pt x="630161" y="95565"/>
                  </a:lnTo>
                  <a:lnTo>
                    <a:pt x="595014" y="67843"/>
                  </a:lnTo>
                  <a:lnTo>
                    <a:pt x="556687" y="44366"/>
                  </a:lnTo>
                  <a:lnTo>
                    <a:pt x="515535" y="25488"/>
                  </a:lnTo>
                  <a:lnTo>
                    <a:pt x="471912" y="11564"/>
                  </a:lnTo>
                  <a:lnTo>
                    <a:pt x="426174" y="2950"/>
                  </a:lnTo>
                  <a:lnTo>
                    <a:pt x="378675" y="0"/>
                  </a:lnTo>
                  <a:close/>
                </a:path>
              </a:pathLst>
            </a:custGeom>
            <a:solidFill>
              <a:srgbClr val="EE2A7B"/>
            </a:solidFill>
          </p:spPr>
          <p:txBody>
            <a:bodyPr wrap="square" lIns="0" tIns="0" rIns="0" bIns="0" rtlCol="0"/>
            <a:lstStyle/>
            <a:p>
              <a:endParaRPr/>
            </a:p>
          </p:txBody>
        </p:sp>
        <p:sp>
          <p:nvSpPr>
            <p:cNvPr id="15" name="object 11">
              <a:extLst>
                <a:ext uri="{FF2B5EF4-FFF2-40B4-BE49-F238E27FC236}">
                  <a16:creationId xmlns:a16="http://schemas.microsoft.com/office/drawing/2014/main" id="{35BCBEF1-657F-D044-AE26-B08F80DF90D4}"/>
                </a:ext>
              </a:extLst>
            </p:cNvPr>
            <p:cNvSpPr/>
            <p:nvPr/>
          </p:nvSpPr>
          <p:spPr>
            <a:xfrm>
              <a:off x="9865354" y="522048"/>
              <a:ext cx="493395" cy="465455"/>
            </a:xfrm>
            <a:custGeom>
              <a:avLst/>
              <a:gdLst/>
              <a:ahLst/>
              <a:cxnLst/>
              <a:rect l="l" t="t" r="r" b="b"/>
              <a:pathLst>
                <a:path w="493395" h="465455">
                  <a:moveTo>
                    <a:pt x="328676" y="0"/>
                  </a:moveTo>
                  <a:lnTo>
                    <a:pt x="246532" y="75158"/>
                  </a:lnTo>
                  <a:lnTo>
                    <a:pt x="253146" y="85095"/>
                  </a:lnTo>
                  <a:lnTo>
                    <a:pt x="270489" y="105973"/>
                  </a:lnTo>
                  <a:lnTo>
                    <a:pt x="290182" y="128649"/>
                  </a:lnTo>
                  <a:lnTo>
                    <a:pt x="303847" y="143979"/>
                  </a:lnTo>
                  <a:lnTo>
                    <a:pt x="305739" y="146354"/>
                  </a:lnTo>
                  <a:lnTo>
                    <a:pt x="305422" y="147066"/>
                  </a:lnTo>
                  <a:lnTo>
                    <a:pt x="273828" y="176641"/>
                  </a:lnTo>
                  <a:lnTo>
                    <a:pt x="124142" y="319557"/>
                  </a:lnTo>
                  <a:lnTo>
                    <a:pt x="106993" y="334722"/>
                  </a:lnTo>
                  <a:lnTo>
                    <a:pt x="88942" y="348592"/>
                  </a:lnTo>
                  <a:lnTo>
                    <a:pt x="69766" y="360848"/>
                  </a:lnTo>
                  <a:lnTo>
                    <a:pt x="39387" y="376157"/>
                  </a:lnTo>
                  <a:lnTo>
                    <a:pt x="30164" y="382125"/>
                  </a:lnTo>
                  <a:lnTo>
                    <a:pt x="21457" y="388867"/>
                  </a:lnTo>
                  <a:lnTo>
                    <a:pt x="7721" y="401193"/>
                  </a:lnTo>
                  <a:lnTo>
                    <a:pt x="4000" y="407289"/>
                  </a:lnTo>
                  <a:lnTo>
                    <a:pt x="1816" y="414350"/>
                  </a:lnTo>
                  <a:lnTo>
                    <a:pt x="584" y="417258"/>
                  </a:lnTo>
                  <a:lnTo>
                    <a:pt x="18096" y="458770"/>
                  </a:lnTo>
                  <a:lnTo>
                    <a:pt x="38878" y="465416"/>
                  </a:lnTo>
                  <a:lnTo>
                    <a:pt x="49007" y="464485"/>
                  </a:lnTo>
                  <a:lnTo>
                    <a:pt x="83831" y="436986"/>
                  </a:lnTo>
                  <a:lnTo>
                    <a:pt x="102725" y="409000"/>
                  </a:lnTo>
                  <a:lnTo>
                    <a:pt x="108102" y="400858"/>
                  </a:lnTo>
                  <a:lnTo>
                    <a:pt x="140701" y="364262"/>
                  </a:lnTo>
                  <a:lnTo>
                    <a:pt x="177164" y="330930"/>
                  </a:lnTo>
                  <a:lnTo>
                    <a:pt x="221856" y="291280"/>
                  </a:lnTo>
                  <a:lnTo>
                    <a:pt x="306702" y="216961"/>
                  </a:lnTo>
                  <a:lnTo>
                    <a:pt x="335330" y="191427"/>
                  </a:lnTo>
                  <a:lnTo>
                    <a:pt x="340880" y="185724"/>
                  </a:lnTo>
                  <a:lnTo>
                    <a:pt x="342277" y="186143"/>
                  </a:lnTo>
                  <a:lnTo>
                    <a:pt x="349848" y="194312"/>
                  </a:lnTo>
                  <a:lnTo>
                    <a:pt x="359100" y="203760"/>
                  </a:lnTo>
                  <a:lnTo>
                    <a:pt x="407454" y="251396"/>
                  </a:lnTo>
                  <a:lnTo>
                    <a:pt x="493001" y="172097"/>
                  </a:lnTo>
                  <a:lnTo>
                    <a:pt x="491498" y="168429"/>
                  </a:lnTo>
                  <a:lnTo>
                    <a:pt x="473879" y="149280"/>
                  </a:lnTo>
                  <a:lnTo>
                    <a:pt x="424740" y="98515"/>
                  </a:lnTo>
                  <a:lnTo>
                    <a:pt x="328676" y="0"/>
                  </a:lnTo>
                  <a:close/>
                </a:path>
              </a:pathLst>
            </a:custGeom>
            <a:solidFill>
              <a:srgbClr val="FFFFFF"/>
            </a:solidFill>
          </p:spPr>
          <p:txBody>
            <a:bodyPr wrap="square" lIns="0" tIns="0" rIns="0" bIns="0" rtlCol="0"/>
            <a:lstStyle/>
            <a:p>
              <a:endParaRPr/>
            </a:p>
          </p:txBody>
        </p:sp>
        <p:pic>
          <p:nvPicPr>
            <p:cNvPr id="16" name="object 12">
              <a:extLst>
                <a:ext uri="{FF2B5EF4-FFF2-40B4-BE49-F238E27FC236}">
                  <a16:creationId xmlns:a16="http://schemas.microsoft.com/office/drawing/2014/main" id="{BD6AB2F6-A3C9-DB4F-AC36-79A1E95F9233}"/>
                </a:ext>
              </a:extLst>
            </p:cNvPr>
            <p:cNvPicPr/>
            <p:nvPr/>
          </p:nvPicPr>
          <p:blipFill>
            <a:blip r:embed="rId5" cstate="screen">
              <a:extLst>
                <a:ext uri="{28A0092B-C50C-407E-A947-70E740481C1C}">
                  <a14:useLocalDpi xmlns:a14="http://schemas.microsoft.com/office/drawing/2010/main"/>
                </a:ext>
              </a:extLst>
            </a:blip>
            <a:stretch>
              <a:fillRect/>
            </a:stretch>
          </p:blipFill>
          <p:spPr>
            <a:xfrm>
              <a:off x="10070284" y="477875"/>
              <a:ext cx="120927" cy="114234"/>
            </a:xfrm>
            <a:prstGeom prst="rect">
              <a:avLst/>
            </a:prstGeom>
          </p:spPr>
        </p:pic>
        <p:pic>
          <p:nvPicPr>
            <p:cNvPr id="17" name="object 13">
              <a:extLst>
                <a:ext uri="{FF2B5EF4-FFF2-40B4-BE49-F238E27FC236}">
                  <a16:creationId xmlns:a16="http://schemas.microsoft.com/office/drawing/2014/main" id="{4ECCF651-85AB-CA48-A25D-12E7C4C9E77D}"/>
                </a:ext>
              </a:extLst>
            </p:cNvPr>
            <p:cNvPicPr/>
            <p:nvPr/>
          </p:nvPicPr>
          <p:blipFill>
            <a:blip r:embed="rId6" cstate="screen">
              <a:extLst>
                <a:ext uri="{28A0092B-C50C-407E-A947-70E740481C1C}">
                  <a14:useLocalDpi xmlns:a14="http://schemas.microsoft.com/office/drawing/2010/main"/>
                </a:ext>
              </a:extLst>
            </a:blip>
            <a:stretch>
              <a:fillRect/>
            </a:stretch>
          </p:blipFill>
          <p:spPr>
            <a:xfrm>
              <a:off x="10278096" y="698713"/>
              <a:ext cx="121323" cy="115331"/>
            </a:xfrm>
            <a:prstGeom prst="rect">
              <a:avLst/>
            </a:prstGeom>
          </p:spPr>
        </p:pic>
        <p:sp>
          <p:nvSpPr>
            <p:cNvPr id="18" name="object 14">
              <a:extLst>
                <a:ext uri="{FF2B5EF4-FFF2-40B4-BE49-F238E27FC236}">
                  <a16:creationId xmlns:a16="http://schemas.microsoft.com/office/drawing/2014/main" id="{590DB480-AC8D-404E-9DE1-2B78EB133FC3}"/>
                </a:ext>
              </a:extLst>
            </p:cNvPr>
            <p:cNvSpPr/>
            <p:nvPr/>
          </p:nvSpPr>
          <p:spPr>
            <a:xfrm>
              <a:off x="10082768" y="929399"/>
              <a:ext cx="320675" cy="91440"/>
            </a:xfrm>
            <a:custGeom>
              <a:avLst/>
              <a:gdLst/>
              <a:ahLst/>
              <a:cxnLst/>
              <a:rect l="l" t="t" r="r" b="b"/>
              <a:pathLst>
                <a:path w="320675" h="91440">
                  <a:moveTo>
                    <a:pt x="297495" y="91046"/>
                  </a:moveTo>
                  <a:lnTo>
                    <a:pt x="256511" y="91046"/>
                  </a:lnTo>
                  <a:lnTo>
                    <a:pt x="288666" y="91071"/>
                  </a:lnTo>
                  <a:lnTo>
                    <a:pt x="297416" y="91071"/>
                  </a:lnTo>
                  <a:close/>
                </a:path>
                <a:path w="320675" h="91440">
                  <a:moveTo>
                    <a:pt x="285288" y="39700"/>
                  </a:moveTo>
                  <a:lnTo>
                    <a:pt x="282062" y="39712"/>
                  </a:lnTo>
                  <a:lnTo>
                    <a:pt x="32151" y="39712"/>
                  </a:lnTo>
                  <a:lnTo>
                    <a:pt x="25138" y="40248"/>
                  </a:lnTo>
                  <a:lnTo>
                    <a:pt x="0" y="65257"/>
                  </a:lnTo>
                  <a:lnTo>
                    <a:pt x="1670" y="73552"/>
                  </a:lnTo>
                  <a:lnTo>
                    <a:pt x="31872" y="91059"/>
                  </a:lnTo>
                  <a:lnTo>
                    <a:pt x="297495" y="91046"/>
                  </a:lnTo>
                  <a:lnTo>
                    <a:pt x="305239" y="88557"/>
                  </a:lnTo>
                  <a:lnTo>
                    <a:pt x="311932" y="82956"/>
                  </a:lnTo>
                  <a:lnTo>
                    <a:pt x="318227" y="75217"/>
                  </a:lnTo>
                  <a:lnTo>
                    <a:pt x="320590" y="66411"/>
                  </a:lnTo>
                  <a:lnTo>
                    <a:pt x="318987" y="57438"/>
                  </a:lnTo>
                  <a:lnTo>
                    <a:pt x="288513" y="39712"/>
                  </a:lnTo>
                  <a:lnTo>
                    <a:pt x="285288" y="39700"/>
                  </a:lnTo>
                  <a:close/>
                </a:path>
                <a:path w="320675" h="91440">
                  <a:moveTo>
                    <a:pt x="261907" y="0"/>
                  </a:moveTo>
                  <a:lnTo>
                    <a:pt x="58694" y="0"/>
                  </a:lnTo>
                  <a:lnTo>
                    <a:pt x="49576" y="1852"/>
                  </a:lnTo>
                  <a:lnTo>
                    <a:pt x="42110" y="6897"/>
                  </a:lnTo>
                  <a:lnTo>
                    <a:pt x="37065" y="14364"/>
                  </a:lnTo>
                  <a:lnTo>
                    <a:pt x="35212" y="23482"/>
                  </a:lnTo>
                  <a:lnTo>
                    <a:pt x="35212" y="29768"/>
                  </a:lnTo>
                  <a:lnTo>
                    <a:pt x="37726" y="35483"/>
                  </a:lnTo>
                  <a:lnTo>
                    <a:pt x="41778" y="39712"/>
                  </a:lnTo>
                  <a:lnTo>
                    <a:pt x="278848" y="39700"/>
                  </a:lnTo>
                  <a:lnTo>
                    <a:pt x="282887" y="35483"/>
                  </a:lnTo>
                  <a:lnTo>
                    <a:pt x="285389" y="29768"/>
                  </a:lnTo>
                  <a:lnTo>
                    <a:pt x="285389" y="23482"/>
                  </a:lnTo>
                  <a:lnTo>
                    <a:pt x="283536" y="14364"/>
                  </a:lnTo>
                  <a:lnTo>
                    <a:pt x="278491" y="6897"/>
                  </a:lnTo>
                  <a:lnTo>
                    <a:pt x="271025" y="1852"/>
                  </a:lnTo>
                  <a:lnTo>
                    <a:pt x="261907" y="0"/>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1817130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g object 16">
            <a:extLst>
              <a:ext uri="{FF2B5EF4-FFF2-40B4-BE49-F238E27FC236}">
                <a16:creationId xmlns:a16="http://schemas.microsoft.com/office/drawing/2014/main" id="{B873EAE5-6DD9-9B4E-83B8-6C67E28EFFF7}"/>
              </a:ext>
            </a:extLst>
          </p:cNvPr>
          <p:cNvPicPr/>
          <p:nvPr/>
        </p:nvPicPr>
        <p:blipFill>
          <a:blip r:embed="rId3" cstate="screen">
            <a:extLst>
              <a:ext uri="{28A0092B-C50C-407E-A947-70E740481C1C}">
                <a14:useLocalDpi xmlns:a14="http://schemas.microsoft.com/office/drawing/2010/main"/>
              </a:ext>
            </a:extLst>
          </a:blip>
          <a:srcRect l="52" r="52"/>
          <a:stretch/>
        </p:blipFill>
        <p:spPr>
          <a:xfrm>
            <a:off x="0" y="0"/>
            <a:ext cx="12192000" cy="6858000"/>
          </a:xfrm>
          <a:prstGeom prst="rect">
            <a:avLst/>
          </a:prstGeom>
        </p:spPr>
      </p:pic>
      <p:sp>
        <p:nvSpPr>
          <p:cNvPr id="12" name="bg object 22">
            <a:extLst>
              <a:ext uri="{FF2B5EF4-FFF2-40B4-BE49-F238E27FC236}">
                <a16:creationId xmlns:a16="http://schemas.microsoft.com/office/drawing/2014/main" id="{C23B696B-3B83-3340-82DD-016AF681851F}"/>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1" name="Picture 10">
            <a:extLst>
              <a:ext uri="{FF2B5EF4-FFF2-40B4-BE49-F238E27FC236}">
                <a16:creationId xmlns:a16="http://schemas.microsoft.com/office/drawing/2014/main" id="{325C4ACA-A464-BB44-918E-F073B45A0046}"/>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19EB487E-0DEC-454D-A90D-6D657AD3709B}"/>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MEISJEBESNIJDENIS</a:t>
            </a:r>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88CA91C1-9583-5649-B556-84245C334351}"/>
              </a:ext>
            </a:extLst>
          </p:cNvPr>
          <p:cNvSpPr>
            <a:spLocks noGrp="1"/>
          </p:cNvSpPr>
          <p:nvPr>
            <p:ph type="title"/>
          </p:nvPr>
        </p:nvSpPr>
        <p:spPr/>
        <p:txBody>
          <a:bodyPr/>
          <a:lstStyle/>
          <a:p>
            <a:r>
              <a:rPr lang="nl-NL" dirty="0"/>
              <a:t>Wat kan je doen?</a:t>
            </a:r>
            <a:endParaRPr lang="en-US" dirty="0"/>
          </a:p>
        </p:txBody>
      </p:sp>
      <p:sp>
        <p:nvSpPr>
          <p:cNvPr id="3" name="Content Placeholder 2">
            <a:extLst>
              <a:ext uri="{FF2B5EF4-FFF2-40B4-BE49-F238E27FC236}">
                <a16:creationId xmlns:a16="http://schemas.microsoft.com/office/drawing/2014/main" id="{670DB968-D938-8B4A-982A-05C380D5F431}"/>
              </a:ext>
            </a:extLst>
          </p:cNvPr>
          <p:cNvSpPr>
            <a:spLocks noGrp="1"/>
          </p:cNvSpPr>
          <p:nvPr>
            <p:ph idx="1"/>
          </p:nvPr>
        </p:nvSpPr>
        <p:spPr/>
        <p:txBody>
          <a:bodyPr/>
          <a:lstStyle/>
          <a:p>
            <a:r>
              <a:rPr lang="nl-NL" dirty="0"/>
              <a:t>Politie</a:t>
            </a:r>
          </a:p>
          <a:p>
            <a:r>
              <a:rPr lang="nl-NL" dirty="0"/>
              <a:t>Dokter</a:t>
            </a:r>
          </a:p>
          <a:p>
            <a:pPr>
              <a:lnSpc>
                <a:spcPct val="100000"/>
              </a:lnSpc>
            </a:pPr>
            <a:r>
              <a:rPr lang="nl-NL" dirty="0"/>
              <a:t>Hersteloperatie</a:t>
            </a:r>
          </a:p>
          <a:p>
            <a:r>
              <a:rPr lang="nl-NL" dirty="0"/>
              <a:t>Fatwa en ‘Verklaring tegen meisjesbesnijdenis’</a:t>
            </a:r>
          </a:p>
        </p:txBody>
      </p:sp>
      <p:pic>
        <p:nvPicPr>
          <p:cNvPr id="19" name="Picture 18">
            <a:extLst>
              <a:ext uri="{FF2B5EF4-FFF2-40B4-BE49-F238E27FC236}">
                <a16:creationId xmlns:a16="http://schemas.microsoft.com/office/drawing/2014/main" id="{3186E2A9-39C2-A343-A5C2-FC532AECD172}"/>
              </a:ext>
            </a:extLst>
          </p:cNvPr>
          <p:cNvPicPr>
            <a:picLocks noChangeAspect="1"/>
          </p:cNvPicPr>
          <p:nvPr/>
        </p:nvPicPr>
        <p:blipFill>
          <a:blip r:embed="rId5"/>
          <a:stretch>
            <a:fillRect/>
          </a:stretch>
        </p:blipFill>
        <p:spPr>
          <a:xfrm>
            <a:off x="9618506" y="522364"/>
            <a:ext cx="1072834" cy="552041"/>
          </a:xfrm>
          <a:prstGeom prst="rect">
            <a:avLst/>
          </a:prstGeom>
        </p:spPr>
      </p:pic>
    </p:spTree>
    <p:extLst>
      <p:ext uri="{BB962C8B-B14F-4D97-AF65-F5344CB8AC3E}">
        <p14:creationId xmlns:p14="http://schemas.microsoft.com/office/powerpoint/2010/main" val="2135237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2">
            <a:extLst>
              <a:ext uri="{FF2B5EF4-FFF2-40B4-BE49-F238E27FC236}">
                <a16:creationId xmlns:a16="http://schemas.microsoft.com/office/drawing/2014/main" id="{CE9E7E72-741D-6D4E-ABA7-3D0EA783FB0A}"/>
              </a:ext>
            </a:extLst>
          </p:cNvPr>
          <p:cNvSpPr txBox="1">
            <a:spLocks/>
          </p:cNvSpPr>
          <p:nvPr/>
        </p:nvSpPr>
        <p:spPr>
          <a:xfrm>
            <a:off x="677780" y="1636295"/>
            <a:ext cx="9144000" cy="3823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Praat met elkaar over deze thema’s,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niet alleen als er een directe aanleiding is.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Schaam je niet als je slachtoffer bent.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Vraag om hulp. Je kunt ook hulp vragen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voor een ander die in nood zit.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Signaleer wanneer anderen hulp nodig hebben. </a:t>
            </a:r>
          </a:p>
        </p:txBody>
      </p:sp>
      <p:sp>
        <p:nvSpPr>
          <p:cNvPr id="10" name="Title 1">
            <a:extLst>
              <a:ext uri="{FF2B5EF4-FFF2-40B4-BE49-F238E27FC236}">
                <a16:creationId xmlns:a16="http://schemas.microsoft.com/office/drawing/2014/main" id="{9B15277C-2B10-5648-B259-ADE378D713E4}"/>
              </a:ext>
            </a:extLst>
          </p:cNvPr>
          <p:cNvSpPr>
            <a:spLocks noGrp="1"/>
          </p:cNvSpPr>
          <p:nvPr>
            <p:ph type="title"/>
          </p:nvPr>
        </p:nvSpPr>
        <p:spPr>
          <a:xfrm>
            <a:off x="677780" y="758747"/>
            <a:ext cx="10515600" cy="639216"/>
          </a:xfrm>
        </p:spPr>
        <p:txBody>
          <a:bodyPr/>
          <a:lstStyle/>
          <a:p>
            <a:pPr algn="l"/>
            <a:r>
              <a:rPr lang="nl-NL" dirty="0"/>
              <a:t>Afsluiten</a:t>
            </a:r>
            <a:endParaRPr lang="en-US" dirty="0"/>
          </a:p>
        </p:txBody>
      </p:sp>
    </p:spTree>
    <p:extLst>
      <p:ext uri="{BB962C8B-B14F-4D97-AF65-F5344CB8AC3E}">
        <p14:creationId xmlns:p14="http://schemas.microsoft.com/office/powerpoint/2010/main" val="194581127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1126</Words>
  <Application>Microsoft Office PowerPoint</Application>
  <PresentationFormat>Breedbeeld</PresentationFormat>
  <Paragraphs>73</Paragraphs>
  <Slides>8</Slides>
  <Notes>8</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8</vt:i4>
      </vt:variant>
    </vt:vector>
  </HeadingPairs>
  <TitlesOfParts>
    <vt:vector size="15" baseType="lpstr">
      <vt:lpstr>Arial</vt:lpstr>
      <vt:lpstr>Calibri</vt:lpstr>
      <vt:lpstr>Calibri Light</vt:lpstr>
      <vt:lpstr>Noto Sans Symbols</vt:lpstr>
      <vt:lpstr>System Font Regular</vt:lpstr>
      <vt:lpstr>Kantoorthema</vt:lpstr>
      <vt:lpstr>1_Kantoorthema</vt:lpstr>
      <vt:lpstr>PowerPoint-presentatie</vt:lpstr>
      <vt:lpstr>Meisjesbesnijdenis </vt:lpstr>
      <vt:lpstr>PowerPoint-presentatie</vt:lpstr>
      <vt:lpstr>PowerPoint-presentatie</vt:lpstr>
      <vt:lpstr>“Ik was 8 jaar toen ik in Soedan werd besneden. Ik dacht dat alle meisjes in de wereld werden besneden. Mijn man zegt dat onze dochters nu moeten worden besneden. Maar dat wil ik niet .” (Hafsa, 35)  </vt:lpstr>
      <vt:lpstr>Wat zijn je rechten?</vt:lpstr>
      <vt:lpstr>Wat kan je doen?</vt:lpstr>
      <vt:lpstr>Afsluiten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Imane Daoudi</dc:creator>
  <cp:lastModifiedBy>Pinar Besli</cp:lastModifiedBy>
  <cp:revision>5</cp:revision>
  <dcterms:created xsi:type="dcterms:W3CDTF">2022-01-25T13:43:59Z</dcterms:created>
  <dcterms:modified xsi:type="dcterms:W3CDTF">2022-02-01T11:50:00Z</dcterms:modified>
</cp:coreProperties>
</file>