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1" r:id="rId2"/>
  </p:sldMasterIdLst>
  <p:notesMasterIdLst>
    <p:notesMasterId r:id="rId11"/>
  </p:notesMasterIdLst>
  <p:sldIdLst>
    <p:sldId id="276" r:id="rId3"/>
    <p:sldId id="302" r:id="rId4"/>
    <p:sldId id="290" r:id="rId5"/>
    <p:sldId id="306" r:id="rId6"/>
    <p:sldId id="320" r:id="rId7"/>
    <p:sldId id="307" r:id="rId8"/>
    <p:sldId id="308" r:id="rId9"/>
    <p:sldId id="321" r:id="rId1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1548" autoAdjust="0"/>
  </p:normalViewPr>
  <p:slideViewPr>
    <p:cSldViewPr snapToGrid="0" snapToObjects="1">
      <p:cViewPr varScale="1">
        <p:scale>
          <a:sx n="68" d="100"/>
          <a:sy n="68" d="100"/>
        </p:scale>
        <p:origin x="1234" y="58"/>
      </p:cViewPr>
      <p:guideLst/>
    </p:cSldViewPr>
  </p:slideViewPr>
  <p:notesTextViewPr>
    <p:cViewPr>
      <p:scale>
        <a:sx n="1" d="1"/>
        <a:sy n="1" d="1"/>
      </p:scale>
      <p:origin x="0" y="-312"/>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BDB181-0FC9-F844-9459-8AB230D917BF}" type="datetimeFigureOut">
              <a:rPr lang="nl-NL" smtClean="0"/>
              <a:t>1-2-2022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5809C4-8325-E04B-B8B5-2DDF467F056A}" type="slidenum">
              <a:rPr lang="nl-NL" smtClean="0"/>
              <a:t>‹nr.›</a:t>
            </a:fld>
            <a:endParaRPr lang="nl-NL"/>
          </a:p>
        </p:txBody>
      </p:sp>
    </p:spTree>
    <p:extLst>
      <p:ext uri="{BB962C8B-B14F-4D97-AF65-F5344CB8AC3E}">
        <p14:creationId xmlns:p14="http://schemas.microsoft.com/office/powerpoint/2010/main" val="5238029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Vertel in het kort iets over het programma en het doel van de voorlichting: </a:t>
            </a:r>
            <a:endParaRPr lang="nl-NL" sz="1800" b="1" i="0" dirty="0">
              <a:solidFill>
                <a:srgbClr val="000000"/>
              </a:solidFill>
              <a:effectLst/>
              <a:latin typeface="Calibri" panose="020F0502020204030204" pitchFamily="34" charset="0"/>
              <a:ea typeface="Calibri" panose="020F0502020204030204" pitchFamily="34" charset="0"/>
            </a:endParaRP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In Nederland heb je het recht om over je eigen leven en lichaam te beslissen. Je hebt bijvoorbeeld recht om je eigen partner uit te kiezen, recht om te studeren en recht op anticonceptie. </a:t>
            </a: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Soms mogen mensen van hun familie of omgeving niet beslissen over hun eigen leven en lichaam. Ze komen in de problemen wanneer ze dat wel doen. </a:t>
            </a:r>
          </a:p>
          <a:p>
            <a:pPr marL="0" indent="0">
              <a:lnSpc>
                <a:spcPct val="107000"/>
              </a:lnSpc>
              <a:spcAft>
                <a:spcPts val="800"/>
              </a:spcAft>
              <a:buNone/>
            </a:pPr>
            <a:r>
              <a:rPr lang="nl-NL" sz="1800" i="1" dirty="0">
                <a:solidFill>
                  <a:srgbClr val="000000"/>
                </a:solidFill>
                <a:effectLst/>
                <a:latin typeface="Calibri" panose="020F0502020204030204" pitchFamily="34" charset="0"/>
                <a:ea typeface="Calibri" panose="020F0502020204030204" pitchFamily="34" charset="0"/>
              </a:rPr>
              <a:t>Tijdens deze les leer je wat jouw rechten zijn in Nederland, wat je kunt doen als jou iets overkomt en waar je terechtkunt voor hulp.</a:t>
            </a: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1</a:t>
            </a:fld>
            <a:endParaRPr lang="nl-NL"/>
          </a:p>
        </p:txBody>
      </p:sp>
    </p:spTree>
    <p:extLst>
      <p:ext uri="{BB962C8B-B14F-4D97-AF65-F5344CB8AC3E}">
        <p14:creationId xmlns:p14="http://schemas.microsoft.com/office/powerpoint/2010/main" val="3174909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Bef>
                <a:spcPts val="200"/>
              </a:spcBef>
            </a:pPr>
            <a:r>
              <a:rPr lang="nl-NL" sz="1800" b="1" dirty="0">
                <a:solidFill>
                  <a:srgbClr val="2F5496"/>
                </a:solidFill>
                <a:effectLst/>
                <a:latin typeface="Calibri" panose="020F0502020204030204" pitchFamily="34" charset="0"/>
                <a:ea typeface="Calibri" panose="020F0502020204030204" pitchFamily="34" charset="0"/>
              </a:rPr>
              <a:t>Achtergrondinformatie voor de docent</a:t>
            </a:r>
            <a:endParaRPr lang="nl-NL" sz="1800" b="1" dirty="0">
              <a:effectLst/>
              <a:latin typeface="Arial" panose="020B0604020202020204" pitchFamily="34" charset="0"/>
              <a:ea typeface="Arial" panose="020B0604020202020204" pitchFamily="34" charset="0"/>
            </a:endParaRPr>
          </a:p>
          <a:p>
            <a:pPr algn="just">
              <a:lnSpc>
                <a:spcPct val="115000"/>
              </a:lnSpc>
            </a:pPr>
            <a:r>
              <a:rPr lang="nl-NL" sz="1800" i="1" dirty="0">
                <a:effectLst/>
                <a:latin typeface="Calibri" panose="020F0502020204030204" pitchFamily="34" charset="0"/>
                <a:ea typeface="Calibri" panose="020F0502020204030204" pitchFamily="34" charset="0"/>
              </a:rPr>
              <a:t>In vergelijking met vrouwen zonder migratieachtergrond komen ongeplande zwangerschappen, abortussen en soa’s vaker voor onder vrouwelijke migranten en nieuwkomers. Dat heeft verschillende oorzaken: </a:t>
            </a:r>
            <a:endParaRPr lang="nl-NL" sz="1800" i="1" dirty="0">
              <a:effectLst/>
              <a:latin typeface="Arial" panose="020B0604020202020204" pitchFamily="34" charset="0"/>
              <a:ea typeface="Arial" panose="020B0604020202020204" pitchFamily="34" charset="0"/>
            </a:endParaRPr>
          </a:p>
          <a:p>
            <a:pPr marL="342900" lvl="0" indent="-342900" algn="just">
              <a:lnSpc>
                <a:spcPct val="107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Gebrek aan seksuele voorlichting in het land van herkomst; </a:t>
            </a:r>
            <a:endParaRPr lang="nl-NL" sz="1800" i="1" dirty="0">
              <a:effectLst/>
              <a:latin typeface="Noto Sans Symbols"/>
              <a:ea typeface="Noto Sans Symbols"/>
              <a:cs typeface="Noto Sans Symbols"/>
            </a:endParaRPr>
          </a:p>
          <a:p>
            <a:pPr marL="342900" lvl="0" indent="-342900" algn="just">
              <a:lnSpc>
                <a:spcPct val="107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Vooroordelen of onjuiste informatie over anticonceptie, bijvoorbeeld dat het de vruchtbaarheid vermindert en ongezond is om niet ongesteld te worden;</a:t>
            </a:r>
            <a:endParaRPr lang="nl-NL" sz="1800" i="1" dirty="0">
              <a:effectLst/>
              <a:latin typeface="Noto Sans Symbols"/>
              <a:ea typeface="Noto Sans Symbols"/>
              <a:cs typeface="Noto Sans Symbols"/>
            </a:endParaRPr>
          </a:p>
          <a:p>
            <a:pPr marL="342900" lvl="0" indent="-342900" algn="just">
              <a:lnSpc>
                <a:spcPct val="107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Angst voor de bijwerkingen, zoals hoofdpijn, hartkloppingen, buikpijn, haaruitval en gewichtstoename; </a:t>
            </a:r>
            <a:endParaRPr lang="nl-NL" sz="1800" i="1" dirty="0">
              <a:effectLst/>
              <a:latin typeface="Noto Sans Symbols"/>
              <a:ea typeface="Noto Sans Symbols"/>
              <a:cs typeface="Noto Sans Symbols"/>
            </a:endParaRPr>
          </a:p>
          <a:p>
            <a:pPr marL="342900" lvl="0" indent="-342900" algn="just">
              <a:lnSpc>
                <a:spcPct val="107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Weinig kennis van de gezondheidszorg in Nederland;  </a:t>
            </a:r>
            <a:endParaRPr lang="nl-NL" sz="1800" i="1" dirty="0">
              <a:effectLst/>
              <a:latin typeface="Noto Sans Symbols"/>
              <a:ea typeface="Noto Sans Symbols"/>
              <a:cs typeface="Noto Sans Symbols"/>
            </a:endParaRPr>
          </a:p>
          <a:p>
            <a:pPr marL="342900" lvl="0" indent="-342900" algn="just">
              <a:lnSpc>
                <a:spcPct val="107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Schaamte en angst om met de dokter over anticonceptie te praten; </a:t>
            </a:r>
            <a:endParaRPr lang="nl-NL" sz="1800" i="1" dirty="0">
              <a:effectLst/>
              <a:latin typeface="Noto Sans Symbols"/>
              <a:ea typeface="Noto Sans Symbols"/>
              <a:cs typeface="Noto Sans Symbols"/>
            </a:endParaRPr>
          </a:p>
          <a:p>
            <a:pPr marL="342900" lvl="0" indent="-342900" algn="just">
              <a:lnSpc>
                <a:spcPct val="107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Seksualiteit en anticonceptiegebruik vóór het huwelijk is een taboeonderwerp;  </a:t>
            </a:r>
          </a:p>
          <a:p>
            <a:pPr marL="342900" lvl="0" indent="-342900" algn="just">
              <a:lnSpc>
                <a:spcPct val="107000"/>
              </a:lnSpc>
              <a:buFont typeface="Arial" panose="020B0604020202020204" pitchFamily="34" charset="0"/>
              <a:buChar char="●"/>
            </a:pPr>
            <a:r>
              <a:rPr lang="nl-NL" sz="1800" i="1" dirty="0">
                <a:effectLst/>
                <a:latin typeface="Calibri" panose="020F0502020204030204" pitchFamily="34" charset="0"/>
                <a:ea typeface="Noto Sans Symbols"/>
                <a:cs typeface="Noto Sans Symbols"/>
              </a:rPr>
              <a:t>De partner is tegen het gebruik van anticonceptie of bemoeit zich er helemaal niet mee.</a:t>
            </a:r>
            <a:endParaRPr lang="nl-NL" sz="1800" i="1" dirty="0">
              <a:effectLst/>
              <a:latin typeface="Noto Sans Symbols"/>
              <a:ea typeface="Noto Sans Symbols"/>
              <a:cs typeface="Noto Sans Symbols"/>
            </a:endParaRP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5047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Neem de afspraken door met de groep.</a:t>
            </a:r>
            <a:endParaRPr lang="nl-NL" sz="1800" b="1" i="1" dirty="0">
              <a:effectLst/>
              <a:latin typeface="Calibri" panose="020F0502020204030204" pitchFamily="34" charset="0"/>
              <a:ea typeface="Calibri" panose="020F0502020204030204" pitchFamily="34" charset="0"/>
            </a:endParaRP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3</a:t>
            </a:fld>
            <a:endParaRPr lang="nl-NL"/>
          </a:p>
        </p:txBody>
      </p:sp>
    </p:spTree>
    <p:extLst>
      <p:ext uri="{BB962C8B-B14F-4D97-AF65-F5344CB8AC3E}">
        <p14:creationId xmlns:p14="http://schemas.microsoft.com/office/powerpoint/2010/main" val="755410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i="0" dirty="0">
                <a:latin typeface="+mn-lt"/>
              </a:rPr>
              <a:t>Speel de animatie anticonceptie af. </a:t>
            </a:r>
          </a:p>
          <a:p>
            <a:endParaRPr lang="nl-NL" dirty="0"/>
          </a:p>
          <a:p>
            <a:pPr algn="just">
              <a:lnSpc>
                <a:spcPct val="107000"/>
              </a:lnSpc>
              <a:spcAft>
                <a:spcPts val="800"/>
              </a:spcAft>
            </a:pPr>
            <a:r>
              <a:rPr lang="nl-NL" sz="1200" b="1" dirty="0">
                <a:solidFill>
                  <a:srgbClr val="000000"/>
                </a:solidFill>
                <a:effectLst/>
                <a:latin typeface="Calibri" panose="020F0502020204030204" pitchFamily="34" charset="0"/>
                <a:ea typeface="Calibri" panose="020F0502020204030204" pitchFamily="34" charset="0"/>
              </a:rPr>
              <a:t>Algemene vragen:</a:t>
            </a:r>
            <a:endParaRPr lang="nl-NL" sz="1200" dirty="0">
              <a:effectLst/>
              <a:latin typeface="Calibri" panose="020F0502020204030204" pitchFamily="34" charset="0"/>
              <a:ea typeface="Calibri" panose="020F0502020204030204" pitchFamily="34" charset="0"/>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Wat heb je gezien?</a:t>
            </a:r>
            <a:endParaRPr lang="nl-NL" sz="1200" dirty="0">
              <a:effectLst/>
              <a:latin typeface="Noto Sans Symbols"/>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effectLst/>
                <a:latin typeface="Noto Sans Symbols"/>
                <a:ea typeface="Noto Sans Symbols"/>
                <a:cs typeface="Noto Sans Symbols"/>
              </a:rPr>
              <a:t>Welke soorten anticonceptie ken je nog meer?</a:t>
            </a:r>
            <a:endParaRPr lang="nl-NL" sz="1200" dirty="0">
              <a:effectLst/>
              <a:latin typeface="Noto Sans Symbols"/>
              <a:ea typeface="Noto Sans Symbols"/>
              <a:cs typeface="Noto Sans Symbols"/>
            </a:endParaRPr>
          </a:p>
          <a:p>
            <a:pPr algn="just">
              <a:lnSpc>
                <a:spcPct val="107000"/>
              </a:lnSpc>
              <a:spcAft>
                <a:spcPts val="800"/>
              </a:spcAft>
            </a:pPr>
            <a:r>
              <a:rPr lang="nl-NL" sz="1200" i="1" dirty="0">
                <a:solidFill>
                  <a:srgbClr val="000000"/>
                </a:solidFill>
                <a:effectLst/>
                <a:latin typeface="Calibri" panose="020F0502020204030204" pitchFamily="34" charset="0"/>
                <a:ea typeface="Calibri" panose="020F0502020204030204" pitchFamily="34" charset="0"/>
              </a:rPr>
              <a:t> </a:t>
            </a:r>
            <a:endParaRPr lang="nl-NL" sz="1200" dirty="0">
              <a:effectLst/>
              <a:latin typeface="Calibri" panose="020F0502020204030204" pitchFamily="34" charset="0"/>
              <a:ea typeface="Calibri" panose="020F0502020204030204" pitchFamily="34" charset="0"/>
            </a:endParaRPr>
          </a:p>
          <a:p>
            <a:pPr algn="just">
              <a:lnSpc>
                <a:spcPct val="107000"/>
              </a:lnSpc>
              <a:spcAft>
                <a:spcPts val="800"/>
              </a:spcAft>
            </a:pPr>
            <a:r>
              <a:rPr lang="nl-NL" sz="1200" b="1" dirty="0">
                <a:solidFill>
                  <a:srgbClr val="000000"/>
                </a:solidFill>
                <a:effectLst/>
                <a:latin typeface="Calibri" panose="020F0502020204030204" pitchFamily="34" charset="0"/>
                <a:ea typeface="Calibri" panose="020F0502020204030204" pitchFamily="34" charset="0"/>
              </a:rPr>
              <a:t>Verdiepende vragen:</a:t>
            </a:r>
            <a:endParaRPr lang="nl-NL" sz="1200" dirty="0">
              <a:effectLst/>
              <a:latin typeface="Calibri" panose="020F0502020204030204" pitchFamily="34" charset="0"/>
              <a:ea typeface="Calibri" panose="020F0502020204030204" pitchFamily="34" charset="0"/>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Weet je wat het voordeel is van anticonceptie?</a:t>
            </a:r>
            <a:endParaRPr lang="nl-NL" sz="1200" dirty="0">
              <a:effectLst/>
              <a:latin typeface="Noto Sans Symbols"/>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Heb je in de animatie iets gezien of gehoord </a:t>
            </a:r>
            <a:r>
              <a:rPr lang="nl-NL" sz="1200" i="1" dirty="0">
                <a:effectLst/>
                <a:latin typeface="Noto Sans Symbols"/>
                <a:ea typeface="Noto Sans Symbols"/>
                <a:cs typeface="Noto Sans Symbols"/>
              </a:rPr>
              <a:t>wat je nog niet wist?</a:t>
            </a:r>
          </a:p>
          <a:p>
            <a:pPr marL="342900" lvl="0" indent="-342900" algn="just">
              <a:lnSpc>
                <a:spcPct val="107000"/>
              </a:lnSpc>
              <a:spcAft>
                <a:spcPts val="800"/>
              </a:spcAft>
              <a:buFont typeface="Arial" panose="020B0604020202020204" pitchFamily="34" charset="0"/>
              <a:buChar char="●"/>
            </a:pPr>
            <a:endParaRPr lang="nl-NL" sz="1200" i="1" dirty="0">
              <a:effectLst/>
              <a:latin typeface="Noto Sans Symbols"/>
              <a:ea typeface="Noto Sans Symbols"/>
              <a:cs typeface="Noto Sans Symbols"/>
            </a:endParaRPr>
          </a:p>
          <a:p>
            <a:pPr marL="0" marR="0" lvl="0" indent="0" algn="just"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nl-NL" sz="1800" i="0" u="none" dirty="0">
                <a:effectLst/>
                <a:latin typeface="Calibri" panose="020F0502020204030204" pitchFamily="34" charset="0"/>
                <a:ea typeface="Calibri" panose="020F0502020204030204" pitchFamily="34" charset="0"/>
              </a:rPr>
              <a:t>Zorg dat in ieder geval de volgende anticonceptiemiddelen aan bod komen: de condoom, de pil en het spiraaltje. Bespreek dat condooms ook beschermen tegen soa's. Geef aan dat je met anticonceptie zelf kunt bepalen of, wanneer en hoeveel kinderen je wilt.  Benadruk dat anticonceptie niet alleen voor vrouwen is die seks hebben. Je kunt het bijvoorbeeld ook gebruiken tegen puistjes en menstruatiepijn.</a:t>
            </a:r>
            <a:endParaRPr lang="nl-NL" sz="1800" i="0" u="none" dirty="0">
              <a:effectLst/>
              <a:latin typeface="Arial" panose="020B0604020202020204" pitchFamily="34" charset="0"/>
              <a:ea typeface="Arial" panose="020B0604020202020204" pitchFamily="34" charset="0"/>
            </a:endParaRPr>
          </a:p>
          <a:p>
            <a:pPr marL="342900" lvl="0" indent="-342900" algn="just">
              <a:lnSpc>
                <a:spcPct val="107000"/>
              </a:lnSpc>
              <a:spcAft>
                <a:spcPts val="800"/>
              </a:spcAft>
              <a:buFont typeface="Arial" panose="020B0604020202020204" pitchFamily="34" charset="0"/>
              <a:buChar char="●"/>
            </a:pPr>
            <a:endParaRPr lang="nl-NL" sz="1200" dirty="0">
              <a:effectLst/>
              <a:latin typeface="Noto Sans Symbols"/>
              <a:ea typeface="Noto Sans Symbols"/>
              <a:cs typeface="Noto Sans Symbols"/>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4</a:t>
            </a:fld>
            <a:endParaRPr lang="nl-NL"/>
          </a:p>
        </p:txBody>
      </p:sp>
    </p:spTree>
    <p:extLst>
      <p:ext uri="{BB962C8B-B14F-4D97-AF65-F5344CB8AC3E}">
        <p14:creationId xmlns:p14="http://schemas.microsoft.com/office/powerpoint/2010/main" val="685346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i="0" u="none" dirty="0">
                <a:solidFill>
                  <a:srgbClr val="000000"/>
                </a:solidFill>
                <a:effectLst/>
                <a:latin typeface="Calibri" panose="020F0502020204030204" pitchFamily="34" charset="0"/>
                <a:ea typeface="Calibri" panose="020F0502020204030204" pitchFamily="34" charset="0"/>
              </a:rPr>
              <a:t>Bespreek klassikaal het citaat. Wat raden </a:t>
            </a:r>
            <a:r>
              <a:rPr lang="nl-NL" sz="1200" i="0" u="none">
                <a:solidFill>
                  <a:srgbClr val="000000"/>
                </a:solidFill>
                <a:effectLst/>
                <a:latin typeface="Calibri" panose="020F0502020204030204" pitchFamily="34" charset="0"/>
                <a:ea typeface="Calibri" panose="020F0502020204030204" pitchFamily="34" charset="0"/>
              </a:rPr>
              <a:t>ze Louisa </a:t>
            </a:r>
            <a:r>
              <a:rPr lang="nl-NL" sz="1200" i="0" u="none" dirty="0">
                <a:solidFill>
                  <a:srgbClr val="000000"/>
                </a:solidFill>
                <a:effectLst/>
                <a:latin typeface="Calibri" panose="020F0502020204030204" pitchFamily="34" charset="0"/>
                <a:ea typeface="Calibri" panose="020F0502020204030204" pitchFamily="34" charset="0"/>
              </a:rPr>
              <a:t>aan? </a:t>
            </a:r>
            <a:endParaRPr lang="nl-NL" i="0" dirty="0"/>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5</a:t>
            </a:fld>
            <a:endParaRPr lang="nl-NL"/>
          </a:p>
        </p:txBody>
      </p:sp>
    </p:spTree>
    <p:extLst>
      <p:ext uri="{BB962C8B-B14F-4D97-AF65-F5344CB8AC3E}">
        <p14:creationId xmlns:p14="http://schemas.microsoft.com/office/powerpoint/2010/main" val="3380385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Je hebt het recht om over je eigen lichaam te beslissen: </a:t>
            </a:r>
            <a:r>
              <a:rPr lang="nl-NL" sz="1200" i="1" dirty="0">
                <a:effectLst/>
                <a:latin typeface="Calibri" panose="020F0502020204030204" pitchFamily="34" charset="0"/>
                <a:ea typeface="Calibri" panose="020F0502020204030204" pitchFamily="34" charset="0"/>
              </a:rPr>
              <a:t>Jij bepaalt of je anticonceptie wilt gebruiken en welke.</a:t>
            </a:r>
            <a:endParaRPr lang="nl-NL" sz="1200" b="0" i="1" dirty="0">
              <a:solidFill>
                <a:schemeClr val="tx1"/>
              </a:solidFill>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Iedereen in Nederland heeft recht op anticonceptie: </a:t>
            </a:r>
            <a:r>
              <a:rPr lang="nl-NL" sz="1200" i="1" dirty="0">
                <a:solidFill>
                  <a:srgbClr val="000000"/>
                </a:solidFill>
                <a:effectLst/>
                <a:latin typeface="Calibri" panose="020F0502020204030204" pitchFamily="34" charset="0"/>
                <a:ea typeface="Calibri" panose="020F0502020204030204" pitchFamily="34" charset="0"/>
              </a:rPr>
              <a:t>Ook als je een verblijfsvergunning met verblijf bij partner hebt.</a:t>
            </a:r>
            <a:endParaRPr lang="nl-NL" sz="1200" b="0" i="1" dirty="0">
              <a:solidFill>
                <a:schemeClr val="tx1"/>
              </a:solidFill>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De dokter heeft geheimhoudingsplicht: </a:t>
            </a:r>
            <a:r>
              <a:rPr lang="nl-NL" sz="1200" i="1" dirty="0">
                <a:solidFill>
                  <a:srgbClr val="000000"/>
                </a:solidFill>
                <a:effectLst/>
                <a:latin typeface="Calibri" panose="020F0502020204030204" pitchFamily="34" charset="0"/>
                <a:ea typeface="Calibri" panose="020F0502020204030204" pitchFamily="34" charset="0"/>
              </a:rPr>
              <a:t>Leg uit dat dit betekent dat alles wat besproken is tussen de dokter en patiënt blijft.</a:t>
            </a:r>
            <a:endParaRPr lang="nl-NL" sz="1200" b="0" i="1" dirty="0">
              <a:solidFill>
                <a:schemeClr val="tx1"/>
              </a:solidFill>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Voor meisjes jonger dan 18 jaar is anticonceptie gratis: </a:t>
            </a:r>
            <a:r>
              <a:rPr lang="nl-NL" sz="1200" i="1" dirty="0">
                <a:solidFill>
                  <a:srgbClr val="000000"/>
                </a:solidFill>
                <a:effectLst/>
                <a:latin typeface="Calibri" panose="020F0502020204030204" pitchFamily="34" charset="0"/>
                <a:ea typeface="Calibri" panose="020F0502020204030204" pitchFamily="34" charset="0"/>
              </a:rPr>
              <a:t>Tussen de 18 en 21 jaar ook, maar gaan de kosten van het eigen risico af. Vanaf 21 jaar moeten vrouwen zelf betalen of zich aanvullend verzekeren. Verwijs door naar www.zorgwijzer.nl/vergoeding/anticonceptie </a:t>
            </a:r>
            <a:r>
              <a:rPr lang="nl-NL" sz="1200" i="1" dirty="0">
                <a:effectLst/>
                <a:latin typeface="Calibri" panose="020F0502020204030204" pitchFamily="34" charset="0"/>
                <a:ea typeface="Calibri" panose="020F0502020204030204" pitchFamily="34" charset="0"/>
              </a:rPr>
              <a:t>voor meer informatie over de kosten. </a:t>
            </a:r>
            <a:endParaRPr lang="nl-NL" sz="1200"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6</a:t>
            </a:fld>
            <a:endParaRPr lang="nl-NL"/>
          </a:p>
        </p:txBody>
      </p:sp>
    </p:spTree>
    <p:extLst>
      <p:ext uri="{BB962C8B-B14F-4D97-AF65-F5344CB8AC3E}">
        <p14:creationId xmlns:p14="http://schemas.microsoft.com/office/powerpoint/2010/main" val="950929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Hoe kom je aan anticonceptie?: </a:t>
            </a:r>
            <a:r>
              <a:rPr lang="nl-NL" sz="1200" i="1" dirty="0">
                <a:solidFill>
                  <a:srgbClr val="000000"/>
                </a:solidFill>
                <a:effectLst/>
                <a:latin typeface="Calibri" panose="020F0502020204030204" pitchFamily="34" charset="0"/>
                <a:ea typeface="Calibri" panose="020F0502020204030204" pitchFamily="34" charset="0"/>
              </a:rPr>
              <a:t>Neem contact op met de dokter. </a:t>
            </a:r>
            <a:r>
              <a:rPr lang="nl-NL" sz="1200" i="1" dirty="0">
                <a:effectLst/>
                <a:latin typeface="Calibri" panose="020F0502020204030204" pitchFamily="34" charset="0"/>
                <a:ea typeface="Calibri" panose="020F0502020204030204" pitchFamily="34" charset="0"/>
              </a:rPr>
              <a:t>De dokter wil erachter komen welke anticonceptie het beste bij iemand past. Daarom stelt hij vragen. De dokter schrijft daarna een recept. Met dat recept kan de anticonceptie bij de apotheek worden opgehaald.</a:t>
            </a:r>
            <a:r>
              <a:rPr lang="nl-NL" sz="1200" dirty="0">
                <a:effectLst/>
                <a:latin typeface="Calibri" panose="020F0502020204030204" pitchFamily="34" charset="0"/>
                <a:ea typeface="Calibri" panose="020F0502020204030204" pitchFamily="34" charset="0"/>
              </a:rPr>
              <a:t> </a:t>
            </a:r>
          </a:p>
          <a:p>
            <a:pPr marL="171450" lvl="0" indent="-171450">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Stiekem anticonceptie gebruiken</a:t>
            </a:r>
            <a:r>
              <a:rPr lang="nl-NL" sz="1200" b="1" i="0" dirty="0">
                <a:solidFill>
                  <a:schemeClr val="tx1"/>
                </a:solidFill>
                <a:effectLst/>
                <a:latin typeface="Noto Sans Symbols"/>
                <a:ea typeface="Noto Sans Symbols"/>
                <a:cs typeface="Noto Sans Symbols"/>
              </a:rPr>
              <a:t>: </a:t>
            </a:r>
            <a:r>
              <a:rPr lang="nl-NL" sz="1200" i="1" dirty="0">
                <a:solidFill>
                  <a:srgbClr val="000000"/>
                </a:solidFill>
                <a:effectLst/>
                <a:latin typeface="Calibri" panose="020F0502020204030204" pitchFamily="34" charset="0"/>
                <a:ea typeface="Calibri" panose="020F0502020204030204" pitchFamily="34" charset="0"/>
              </a:rPr>
              <a:t>Benadruk dat iedereen de baas is over diens eigen lichaam. Toch kan het zijn dat iemand stiekem anticonceptie moet gebruiken. Verwijs door naar de website www.femmesforfreedom.com voor tips.</a:t>
            </a:r>
            <a:endParaRPr lang="nl-NL" sz="1200" b="0" i="1" dirty="0">
              <a:solidFill>
                <a:schemeClr val="tx1"/>
              </a:solidFill>
              <a:effectLst/>
              <a:latin typeface="Calibri" panose="020F0502020204030204" pitchFamily="34" charset="0"/>
              <a:ea typeface="Calibri" panose="020F0502020204030204" pitchFamily="34" charset="0"/>
              <a:cs typeface="+mn-cs"/>
            </a:endParaRPr>
          </a:p>
          <a:p>
            <a:pPr marL="171450" lvl="0" indent="-171450">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Mannen en anticonceptie</a:t>
            </a:r>
            <a:r>
              <a:rPr lang="nl-NL" sz="1200" b="1" i="0" dirty="0">
                <a:solidFill>
                  <a:schemeClr val="tx1"/>
                </a:solidFill>
                <a:effectLst/>
                <a:latin typeface="Noto Sans Symbols"/>
                <a:ea typeface="Noto Sans Symbols"/>
                <a:cs typeface="Noto Sans Symbols"/>
              </a:rPr>
              <a:t>: </a:t>
            </a:r>
            <a:r>
              <a:rPr lang="nl-NL" sz="1200" i="1" dirty="0">
                <a:solidFill>
                  <a:srgbClr val="000000"/>
                </a:solidFill>
                <a:effectLst/>
                <a:latin typeface="Calibri" panose="020F0502020204030204" pitchFamily="34" charset="0"/>
                <a:ea typeface="Calibri" panose="020F0502020204030204" pitchFamily="34" charset="0"/>
              </a:rPr>
              <a:t>Leg uit dat een zwangerschap s</a:t>
            </a:r>
            <a:r>
              <a:rPr lang="nl-NL" sz="1200" i="1" dirty="0">
                <a:effectLst/>
                <a:latin typeface="Calibri" panose="020F0502020204030204" pitchFamily="34" charset="0"/>
                <a:ea typeface="Calibri" panose="020F0502020204030204" pitchFamily="34" charset="0"/>
              </a:rPr>
              <a:t>oms </a:t>
            </a:r>
            <a:r>
              <a:rPr lang="nl-NL" sz="1200" i="1" dirty="0">
                <a:solidFill>
                  <a:srgbClr val="000000"/>
                </a:solidFill>
                <a:effectLst/>
                <a:latin typeface="Calibri" panose="020F0502020204030204" pitchFamily="34" charset="0"/>
                <a:ea typeface="Calibri" panose="020F0502020204030204" pitchFamily="34" charset="0"/>
              </a:rPr>
              <a:t>(nog) geen goed idee is</a:t>
            </a:r>
            <a:r>
              <a:rPr lang="nl-NL" sz="1200" i="1" dirty="0">
                <a:effectLst/>
                <a:latin typeface="Calibri" panose="020F0502020204030204" pitchFamily="34" charset="0"/>
                <a:ea typeface="Calibri" panose="020F0502020204030204" pitchFamily="34" charset="0"/>
              </a:rPr>
              <a:t>, b</a:t>
            </a:r>
            <a:r>
              <a:rPr lang="nl-NL" sz="1200" i="1" dirty="0">
                <a:solidFill>
                  <a:srgbClr val="000000"/>
                </a:solidFill>
                <a:effectLst/>
                <a:latin typeface="Calibri" panose="020F0502020204030204" pitchFamily="34" charset="0"/>
                <a:ea typeface="Calibri" panose="020F0502020204030204" pitchFamily="34" charset="0"/>
              </a:rPr>
              <a:t>ijvoorbeeld</a:t>
            </a:r>
            <a:r>
              <a:rPr lang="nl-NL" sz="1200" i="1" dirty="0">
                <a:effectLst/>
                <a:latin typeface="Calibri" panose="020F0502020204030204" pitchFamily="34" charset="0"/>
                <a:ea typeface="Calibri" panose="020F0502020204030204" pitchFamily="34" charset="0"/>
              </a:rPr>
              <a:t> omdat </a:t>
            </a:r>
            <a:r>
              <a:rPr lang="nl-NL" sz="1200" i="1" dirty="0">
                <a:solidFill>
                  <a:srgbClr val="000000"/>
                </a:solidFill>
                <a:effectLst/>
                <a:latin typeface="Calibri" panose="020F0502020204030204" pitchFamily="34" charset="0"/>
                <a:ea typeface="Calibri" panose="020F0502020204030204" pitchFamily="34" charset="0"/>
              </a:rPr>
              <a:t>het financieel niet uitkomt</a:t>
            </a:r>
            <a:r>
              <a:rPr lang="nl-NL" sz="1200" i="1" dirty="0">
                <a:effectLst/>
                <a:latin typeface="Calibri" panose="020F0502020204030204" pitchFamily="34" charset="0"/>
                <a:ea typeface="Calibri" panose="020F0502020204030204" pitchFamily="34" charset="0"/>
              </a:rPr>
              <a:t> o</a:t>
            </a:r>
            <a:r>
              <a:rPr lang="nl-NL" sz="1200" i="1" dirty="0">
                <a:solidFill>
                  <a:srgbClr val="000000"/>
                </a:solidFill>
                <a:effectLst/>
                <a:latin typeface="Calibri" panose="020F0502020204030204" pitchFamily="34" charset="0"/>
                <a:ea typeface="Calibri" panose="020F0502020204030204" pitchFamily="34" charset="0"/>
              </a:rPr>
              <a:t>f omdat de vrouw net bevallen is. Toch willen sommige mannen niet dat hun vrouw anticonceptie gebruikt</a:t>
            </a:r>
            <a:r>
              <a:rPr lang="nl-NL" sz="1200" i="1" dirty="0">
                <a:effectLst/>
                <a:latin typeface="Calibri" panose="020F0502020204030204" pitchFamily="34" charset="0"/>
                <a:ea typeface="Calibri" panose="020F0502020204030204" pitchFamily="34" charset="0"/>
              </a:rPr>
              <a:t>, o</a:t>
            </a:r>
            <a:r>
              <a:rPr lang="nl-NL" sz="1200" i="1" dirty="0">
                <a:solidFill>
                  <a:srgbClr val="000000"/>
                </a:solidFill>
                <a:effectLst/>
                <a:latin typeface="Calibri" panose="020F0502020204030204" pitchFamily="34" charset="0"/>
                <a:ea typeface="Calibri" panose="020F0502020204030204" pitchFamily="34" charset="0"/>
              </a:rPr>
              <a:t>f ze willen er niet over nadenken. Benadruk dat het belangrijk is om samen over anticonceptie te praten.</a:t>
            </a:r>
          </a:p>
          <a:p>
            <a:pPr marL="171450" lvl="0" indent="-171450">
              <a:lnSpc>
                <a:spcPct val="107000"/>
              </a:lnSpc>
              <a:spcAft>
                <a:spcPts val="800"/>
              </a:spcAft>
              <a:buFontTx/>
              <a:buChar char="&gt;"/>
            </a:pPr>
            <a:r>
              <a:rPr lang="nl-NL" sz="1200" b="1" i="1" dirty="0">
                <a:solidFill>
                  <a:srgbClr val="000000"/>
                </a:solidFill>
                <a:effectLst/>
                <a:latin typeface="Calibri" panose="020F0502020204030204" pitchFamily="34" charset="0"/>
                <a:ea typeface="Calibri" panose="020F0502020204030204" pitchFamily="34" charset="0"/>
              </a:rPr>
              <a:t>Met je kind praten: </a:t>
            </a:r>
            <a:r>
              <a:rPr lang="nl-NL" sz="1200" i="1" dirty="0">
                <a:effectLst/>
                <a:latin typeface="Calibri" panose="020F0502020204030204" pitchFamily="34" charset="0"/>
                <a:ea typeface="Calibri" panose="020F0502020204030204" pitchFamily="34" charset="0"/>
              </a:rPr>
              <a:t>Het is belangrijk dat je met je kind praat over het lichaam, seks en anticonceptie. Luister naar je kind. Geef het gevoel dat je kind over alles met je kan praten.</a:t>
            </a:r>
            <a:endParaRPr lang="nl-NL" sz="1200" dirty="0">
              <a:effectLst/>
              <a:latin typeface="Calibri" panose="020F0502020204030204" pitchFamily="34" charset="0"/>
              <a:ea typeface="Calibri" panose="020F0502020204030204" pitchFamily="34" charset="0"/>
            </a:endParaRPr>
          </a:p>
          <a:p>
            <a:pPr marL="0" lvl="0" indent="0" algn="just">
              <a:lnSpc>
                <a:spcPct val="107000"/>
              </a:lnSpc>
              <a:spcAft>
                <a:spcPts val="800"/>
              </a:spcAft>
              <a:buFont typeface="Arial" panose="020B0604020202020204" pitchFamily="34" charset="0"/>
              <a:buNone/>
            </a:pPr>
            <a:endParaRPr lang="nl-NL" sz="1200"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7</a:t>
            </a:fld>
            <a:endParaRPr lang="nl-NL"/>
          </a:p>
        </p:txBody>
      </p:sp>
    </p:spTree>
    <p:extLst>
      <p:ext uri="{BB962C8B-B14F-4D97-AF65-F5344CB8AC3E}">
        <p14:creationId xmlns:p14="http://schemas.microsoft.com/office/powerpoint/2010/main" val="3121589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 typeface="Calibri" panose="020F0502020204030204" pitchFamily="34" charset="0"/>
              <a:buChar char="&gt;"/>
            </a:pPr>
            <a:r>
              <a:rPr lang="nl-NL" sz="1200" b="0" i="1" dirty="0">
                <a:effectLst/>
                <a:latin typeface="Calibri" panose="020F0502020204030204" pitchFamily="34" charset="0"/>
                <a:ea typeface="Calibri" panose="020F0502020204030204" pitchFamily="34" charset="0"/>
              </a:rPr>
              <a:t>Geef de a</a:t>
            </a:r>
            <a:r>
              <a:rPr lang="nl-NL" sz="1200" b="0" i="1" dirty="0">
                <a:solidFill>
                  <a:srgbClr val="000000"/>
                </a:solidFill>
                <a:effectLst/>
                <a:latin typeface="Calibri" panose="020F0502020204030204" pitchFamily="34" charset="0"/>
                <a:ea typeface="Calibri" panose="020F0502020204030204" pitchFamily="34" charset="0"/>
              </a:rPr>
              <a:t>dviezen mee</a:t>
            </a:r>
            <a:r>
              <a:rPr lang="nl-NL" sz="1200" b="0" i="1" dirty="0">
                <a:effectLst/>
                <a:latin typeface="Calibri" panose="020F0502020204030204" pitchFamily="34" charset="0"/>
                <a:ea typeface="Calibri" panose="020F0502020204030204" pitchFamily="34" charset="0"/>
              </a:rPr>
              <a:t> aan de deelnemers.</a:t>
            </a:r>
          </a:p>
          <a:p>
            <a:pPr marL="171450" lvl="0" indent="-171450" algn="just">
              <a:lnSpc>
                <a:spcPct val="107000"/>
              </a:lnSpc>
              <a:spcAft>
                <a:spcPts val="800"/>
              </a:spcAft>
              <a:buFont typeface="Calibri" panose="020F0502020204030204" pitchFamily="34" charset="0"/>
              <a:buChar char="&gt;"/>
            </a:pPr>
            <a:r>
              <a:rPr lang="nl-NL" sz="1200" b="0" i="1" dirty="0">
                <a:solidFill>
                  <a:srgbClr val="000000"/>
                </a:solidFill>
                <a:effectLst/>
                <a:latin typeface="Calibri" panose="020F0502020204030204" pitchFamily="34" charset="0"/>
                <a:ea typeface="Calibri" panose="020F0502020204030204" pitchFamily="34" charset="0"/>
              </a:rPr>
              <a:t>Verwijs naar de gids ‘Beslis over je eigen l</a:t>
            </a:r>
            <a:r>
              <a:rPr lang="nl-NL" sz="1200" b="0" i="1" dirty="0">
                <a:effectLst/>
                <a:latin typeface="Calibri" panose="020F0502020204030204" pitchFamily="34" charset="0"/>
                <a:ea typeface="Calibri" panose="020F0502020204030204" pitchFamily="34" charset="0"/>
              </a:rPr>
              <a:t>even</a:t>
            </a:r>
            <a:r>
              <a:rPr lang="nl-NL" sz="1200" b="0" i="1" dirty="0">
                <a:solidFill>
                  <a:srgbClr val="000000"/>
                </a:solidFill>
                <a:effectLst/>
                <a:latin typeface="Calibri" panose="020F0502020204030204" pitchFamily="34" charset="0"/>
                <a:ea typeface="Calibri" panose="020F0502020204030204" pitchFamily="34" charset="0"/>
              </a:rPr>
              <a:t>’. Deel de gids uit als u deze in bezit </a:t>
            </a:r>
            <a:r>
              <a:rPr lang="nl-NL" sz="1200" b="0" i="1">
                <a:solidFill>
                  <a:srgbClr val="000000"/>
                </a:solidFill>
                <a:effectLst/>
                <a:latin typeface="Calibri" panose="020F0502020204030204" pitchFamily="34" charset="0"/>
                <a:ea typeface="Calibri" panose="020F0502020204030204" pitchFamily="34" charset="0"/>
              </a:rPr>
              <a:t>heeft.</a:t>
            </a:r>
          </a:p>
          <a:p>
            <a:pPr marL="171450" lvl="0" indent="-171450" algn="just">
              <a:lnSpc>
                <a:spcPct val="107000"/>
              </a:lnSpc>
              <a:spcAft>
                <a:spcPts val="800"/>
              </a:spcAft>
              <a:buFont typeface="Calibri" panose="020F0502020204030204" pitchFamily="34" charset="0"/>
              <a:buChar char="&gt;"/>
            </a:pPr>
            <a:r>
              <a:rPr lang="nl-NL" sz="1200" b="0" i="1">
                <a:solidFill>
                  <a:srgbClr val="000000"/>
                </a:solidFill>
                <a:effectLst/>
                <a:highlight>
                  <a:srgbClr val="FFFF00"/>
                </a:highlight>
                <a:latin typeface="Calibri" panose="020F0502020204030204" pitchFamily="34" charset="0"/>
                <a:ea typeface="Calibri" panose="020F0502020204030204" pitchFamily="34" charset="0"/>
              </a:rPr>
              <a:t>Houd</a:t>
            </a:r>
            <a:r>
              <a:rPr lang="nl-NL" sz="1200" b="0" i="1" dirty="0">
                <a:solidFill>
                  <a:srgbClr val="000000"/>
                </a:solidFill>
                <a:effectLst/>
                <a:latin typeface="Calibri" panose="020F0502020204030204" pitchFamily="34" charset="0"/>
                <a:ea typeface="Calibri" panose="020F0502020204030204" pitchFamily="34" charset="0"/>
              </a:rPr>
              <a:t>, als er tijd over is, een kort rondje waarin deelnemers benoemen wat </a:t>
            </a:r>
            <a:r>
              <a:rPr lang="nl-NL" sz="1200" b="0" i="1" dirty="0">
                <a:effectLst/>
                <a:latin typeface="Calibri" panose="020F0502020204030204" pitchFamily="34" charset="0"/>
                <a:ea typeface="Calibri" panose="020F0502020204030204" pitchFamily="34" charset="0"/>
              </a:rPr>
              <a:t>ze</a:t>
            </a:r>
            <a:r>
              <a:rPr lang="nl-NL" sz="1200" b="0" i="1" dirty="0">
                <a:solidFill>
                  <a:srgbClr val="000000"/>
                </a:solidFill>
                <a:effectLst/>
                <a:latin typeface="Calibri" panose="020F0502020204030204" pitchFamily="34" charset="0"/>
                <a:ea typeface="Calibri" panose="020F0502020204030204" pitchFamily="34" charset="0"/>
              </a:rPr>
              <a:t> geleerd he</a:t>
            </a:r>
            <a:r>
              <a:rPr lang="nl-NL" sz="1200" b="0" i="1" dirty="0">
                <a:effectLst/>
                <a:latin typeface="Calibri" panose="020F0502020204030204" pitchFamily="34" charset="0"/>
                <a:ea typeface="Calibri" panose="020F0502020204030204" pitchFamily="34" charset="0"/>
              </a:rPr>
              <a:t>bben</a:t>
            </a:r>
            <a:r>
              <a:rPr lang="nl-NL" sz="1200" b="0" i="1" dirty="0">
                <a:solidFill>
                  <a:srgbClr val="000000"/>
                </a:solidFill>
                <a:effectLst/>
                <a:latin typeface="Calibri" panose="020F0502020204030204" pitchFamily="34" charset="0"/>
                <a:ea typeface="Calibri" panose="020F0502020204030204" pitchFamily="34" charset="0"/>
              </a:rPr>
              <a:t> en waarover </a:t>
            </a:r>
            <a:r>
              <a:rPr lang="nl-NL" sz="1200" b="0" i="1" dirty="0">
                <a:effectLst/>
                <a:latin typeface="Calibri" panose="020F0502020204030204" pitchFamily="34" charset="0"/>
                <a:ea typeface="Calibri" panose="020F0502020204030204" pitchFamily="34" charset="0"/>
              </a:rPr>
              <a:t>ze </a:t>
            </a:r>
            <a:r>
              <a:rPr lang="nl-NL" sz="1200" b="0" i="1" dirty="0">
                <a:solidFill>
                  <a:srgbClr val="000000"/>
                </a:solidFill>
                <a:effectLst/>
                <a:latin typeface="Calibri" panose="020F0502020204030204" pitchFamily="34" charset="0"/>
                <a:ea typeface="Calibri" panose="020F0502020204030204" pitchFamily="34" charset="0"/>
              </a:rPr>
              <a:t>gaa</a:t>
            </a:r>
            <a:r>
              <a:rPr lang="nl-NL" sz="1200" b="0" i="1" dirty="0">
                <a:effectLst/>
                <a:latin typeface="Calibri" panose="020F0502020204030204" pitchFamily="34" charset="0"/>
                <a:ea typeface="Calibri" panose="020F0502020204030204" pitchFamily="34" charset="0"/>
              </a:rPr>
              <a:t>n</a:t>
            </a:r>
            <a:r>
              <a:rPr lang="nl-NL" sz="1200" b="0" i="1" dirty="0">
                <a:solidFill>
                  <a:srgbClr val="000000"/>
                </a:solidFill>
                <a:effectLst/>
                <a:latin typeface="Calibri" panose="020F0502020204030204" pitchFamily="34" charset="0"/>
                <a:ea typeface="Calibri" panose="020F0502020204030204" pitchFamily="34" charset="0"/>
              </a:rPr>
              <a:t> nadenken.</a:t>
            </a:r>
            <a:endParaRPr lang="nl-NL" sz="1200" b="0" i="1"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8</a:t>
            </a:fld>
            <a:endParaRPr lang="nl-NL"/>
          </a:p>
        </p:txBody>
      </p:sp>
    </p:spTree>
    <p:extLst>
      <p:ext uri="{BB962C8B-B14F-4D97-AF65-F5344CB8AC3E}">
        <p14:creationId xmlns:p14="http://schemas.microsoft.com/office/powerpoint/2010/main" val="1865737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AFE9979-CD36-954C-A31F-6DDAD6941D6F}"/>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D537D3D1-2E3E-0B4D-9D82-B0451156EA8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80F79F75-87FD-5344-8C0C-64FF63027D32}"/>
              </a:ext>
            </a:extLst>
          </p:cNvPr>
          <p:cNvSpPr>
            <a:spLocks noGrp="1"/>
          </p:cNvSpPr>
          <p:nvPr>
            <p:ph type="dt" sz="half" idx="10"/>
          </p:nvPr>
        </p:nvSpPr>
        <p:spPr/>
        <p:txBody>
          <a:bodyPr/>
          <a:lstStyle/>
          <a:p>
            <a:fld id="{CDA09E25-DC27-D343-9103-362A706F0F86}"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883AEAF0-BA08-2149-9613-B9C8DC22FBC1}"/>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07236A8-3725-D341-967C-D08B8F3E4BA2}"/>
              </a:ext>
            </a:extLst>
          </p:cNvPr>
          <p:cNvSpPr>
            <a:spLocks noGrp="1"/>
          </p:cNvSpPr>
          <p:nvPr>
            <p:ph type="sldNum" sz="quarter" idx="12"/>
          </p:nvPr>
        </p:nvSpPr>
        <p:spPr/>
        <p:txBody>
          <a:bodyPr/>
          <a:lstStyle/>
          <a:p>
            <a:fld id="{F148ADCE-AF2D-2C41-AD38-FB45BCFE866D}" type="slidenum">
              <a:rPr lang="nl-NL" smtClean="0"/>
              <a:t>‹nr.›</a:t>
            </a:fld>
            <a:endParaRPr lang="nl-NL"/>
          </a:p>
        </p:txBody>
      </p:sp>
    </p:spTree>
    <p:extLst>
      <p:ext uri="{BB962C8B-B14F-4D97-AF65-F5344CB8AC3E}">
        <p14:creationId xmlns:p14="http://schemas.microsoft.com/office/powerpoint/2010/main" val="2588623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337286-2B1F-AF40-AEC8-8FD07D1EF5DF}"/>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45455C39-1849-9F4D-8F12-80ACD52EDD13}"/>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055FF34-CF38-3045-8336-3C023CB9FFD1}"/>
              </a:ext>
            </a:extLst>
          </p:cNvPr>
          <p:cNvSpPr>
            <a:spLocks noGrp="1"/>
          </p:cNvSpPr>
          <p:nvPr>
            <p:ph type="dt" sz="half" idx="10"/>
          </p:nvPr>
        </p:nvSpPr>
        <p:spPr/>
        <p:txBody>
          <a:bodyPr/>
          <a:lstStyle/>
          <a:p>
            <a:fld id="{CDA09E25-DC27-D343-9103-362A706F0F86}"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1B048690-5500-8745-8F5E-A1C9274A99D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DD317BD-067F-3340-B04C-78BEC45D6BB0}"/>
              </a:ext>
            </a:extLst>
          </p:cNvPr>
          <p:cNvSpPr>
            <a:spLocks noGrp="1"/>
          </p:cNvSpPr>
          <p:nvPr>
            <p:ph type="sldNum" sz="quarter" idx="12"/>
          </p:nvPr>
        </p:nvSpPr>
        <p:spPr/>
        <p:txBody>
          <a:bodyPr/>
          <a:lstStyle/>
          <a:p>
            <a:fld id="{F148ADCE-AF2D-2C41-AD38-FB45BCFE866D}" type="slidenum">
              <a:rPr lang="nl-NL" smtClean="0"/>
              <a:t>‹nr.›</a:t>
            </a:fld>
            <a:endParaRPr lang="nl-NL"/>
          </a:p>
        </p:txBody>
      </p:sp>
    </p:spTree>
    <p:extLst>
      <p:ext uri="{BB962C8B-B14F-4D97-AF65-F5344CB8AC3E}">
        <p14:creationId xmlns:p14="http://schemas.microsoft.com/office/powerpoint/2010/main" val="26985359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4D26BFBB-EDD6-724B-9AA1-56941C66FF98}"/>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3E3389A3-FB68-0949-B3A5-EFB956096D9F}"/>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00A4FD9E-6946-9244-8AB2-3D9277DE57F5}"/>
              </a:ext>
            </a:extLst>
          </p:cNvPr>
          <p:cNvSpPr>
            <a:spLocks noGrp="1"/>
          </p:cNvSpPr>
          <p:nvPr>
            <p:ph type="dt" sz="half" idx="10"/>
          </p:nvPr>
        </p:nvSpPr>
        <p:spPr/>
        <p:txBody>
          <a:bodyPr/>
          <a:lstStyle/>
          <a:p>
            <a:fld id="{CDA09E25-DC27-D343-9103-362A706F0F86}"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7EEF5C23-3D8D-544E-B61E-3C58E24F6AE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0253BB5-6179-CF45-9769-74CC8AF02C95}"/>
              </a:ext>
            </a:extLst>
          </p:cNvPr>
          <p:cNvSpPr>
            <a:spLocks noGrp="1"/>
          </p:cNvSpPr>
          <p:nvPr>
            <p:ph type="sldNum" sz="quarter" idx="12"/>
          </p:nvPr>
        </p:nvSpPr>
        <p:spPr/>
        <p:txBody>
          <a:bodyPr/>
          <a:lstStyle/>
          <a:p>
            <a:fld id="{F148ADCE-AF2D-2C41-AD38-FB45BCFE866D}" type="slidenum">
              <a:rPr lang="nl-NL" smtClean="0"/>
              <a:t>‹nr.›</a:t>
            </a:fld>
            <a:endParaRPr lang="nl-NL"/>
          </a:p>
        </p:txBody>
      </p:sp>
    </p:spTree>
    <p:extLst>
      <p:ext uri="{BB962C8B-B14F-4D97-AF65-F5344CB8AC3E}">
        <p14:creationId xmlns:p14="http://schemas.microsoft.com/office/powerpoint/2010/main" val="8333163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echten, wat kun je doe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B1E230-F7AA-5C4B-BA1A-3B5EC2D5546D}"/>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9" name="bg object 22">
            <a:extLst>
              <a:ext uri="{FF2B5EF4-FFF2-40B4-BE49-F238E27FC236}">
                <a16:creationId xmlns:a16="http://schemas.microsoft.com/office/drawing/2014/main" id="{7C8C29BF-A6CE-354C-8136-AD2AE3639A48}"/>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0" name="Picture 9">
            <a:extLst>
              <a:ext uri="{FF2B5EF4-FFF2-40B4-BE49-F238E27FC236}">
                <a16:creationId xmlns:a16="http://schemas.microsoft.com/office/drawing/2014/main" id="{94BF273F-031E-DE4A-B843-6C0AD9EF5D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el 1">
            <a:extLst>
              <a:ext uri="{FF2B5EF4-FFF2-40B4-BE49-F238E27FC236}">
                <a16:creationId xmlns:a16="http://schemas.microsoft.com/office/drawing/2014/main" id="{26D69B93-9607-4683-A8A9-4164B20464FB}"/>
              </a:ext>
            </a:extLst>
          </p:cNvPr>
          <p:cNvSpPr>
            <a:spLocks noGrp="1"/>
          </p:cNvSpPr>
          <p:nvPr>
            <p:ph type="title"/>
          </p:nvPr>
        </p:nvSpPr>
        <p:spPr>
          <a:xfrm>
            <a:off x="677780" y="796053"/>
            <a:ext cx="10515600" cy="639216"/>
          </a:xfrm>
        </p:spPr>
        <p:txBody>
          <a:bodyPr>
            <a:normAutofit/>
          </a:bodyPr>
          <a:lstStyle>
            <a:lvl1pPr>
              <a:defRPr sz="3600">
                <a:solidFill>
                  <a:srgbClr val="00ACD0"/>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954169FA-8A58-4D69-AE37-3710CA0E1EAC}"/>
              </a:ext>
            </a:extLst>
          </p:cNvPr>
          <p:cNvSpPr>
            <a:spLocks noGrp="1"/>
          </p:cNvSpPr>
          <p:nvPr>
            <p:ph idx="1" hasCustomPrompt="1"/>
          </p:nvPr>
        </p:nvSpPr>
        <p:spPr>
          <a:xfrm>
            <a:off x="677780" y="1636295"/>
            <a:ext cx="10515600" cy="4618158"/>
          </a:xfrm>
        </p:spPr>
        <p:txBody>
          <a:bodyPr/>
          <a:lstStyle>
            <a:lvl1pPr marL="228600" indent="-228600">
              <a:lnSpc>
                <a:spcPct val="100000"/>
              </a:lnSpc>
              <a:spcAft>
                <a:spcPts val="200"/>
              </a:spcAft>
              <a:buClr>
                <a:srgbClr val="00ACD0"/>
              </a:buClr>
              <a:buFont typeface="System Font Regular"/>
              <a:buChar char="&gt;"/>
              <a:defRPr>
                <a:latin typeface="+mj-lt"/>
              </a:defRPr>
            </a:lvl1pPr>
          </a:lstStyle>
          <a:p>
            <a:pPr lvl="0"/>
            <a:r>
              <a:rPr lang="nl-NL" dirty="0"/>
              <a:t>Klikken om de tekststijl van het model te bewerken</a:t>
            </a:r>
          </a:p>
        </p:txBody>
      </p:sp>
    </p:spTree>
    <p:extLst>
      <p:ext uri="{BB962C8B-B14F-4D97-AF65-F5344CB8AC3E}">
        <p14:creationId xmlns:p14="http://schemas.microsoft.com/office/powerpoint/2010/main" val="35220321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ergerelateerd geweld film">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29D893C9-B769-E44F-AAC7-D4392562F3B4}"/>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23" name="bg object 22">
            <a:extLst>
              <a:ext uri="{FF2B5EF4-FFF2-40B4-BE49-F238E27FC236}">
                <a16:creationId xmlns:a16="http://schemas.microsoft.com/office/drawing/2014/main" id="{6511B9C0-1772-0148-A663-D9434756D5FF}"/>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25" name="Picture 24">
            <a:extLst>
              <a:ext uri="{FF2B5EF4-FFF2-40B4-BE49-F238E27FC236}">
                <a16:creationId xmlns:a16="http://schemas.microsoft.com/office/drawing/2014/main" id="{7194BE57-5ACA-C04A-AF94-CDD589AB6E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6" name="Titel 1">
            <a:extLst>
              <a:ext uri="{FF2B5EF4-FFF2-40B4-BE49-F238E27FC236}">
                <a16:creationId xmlns:a16="http://schemas.microsoft.com/office/drawing/2014/main" id="{4D4FA3D6-FAF7-754F-BB44-335398917924}"/>
              </a:ext>
            </a:extLst>
          </p:cNvPr>
          <p:cNvSpPr txBox="1">
            <a:spLocks/>
          </p:cNvSpPr>
          <p:nvPr userDrawn="1"/>
        </p:nvSpPr>
        <p:spPr>
          <a:xfrm>
            <a:off x="837691" y="160421"/>
            <a:ext cx="5595193" cy="471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0ACD0"/>
                </a:solidFill>
                <a:latin typeface="+mn-lt"/>
                <a:ea typeface="+mj-ea"/>
                <a:cs typeface="+mj-cs"/>
              </a:defRPr>
            </a:lvl1pPr>
          </a:lstStyle>
          <a:p>
            <a:endParaRPr lang="nl-NL" sz="2400" dirty="0">
              <a:solidFill>
                <a:schemeClr val="bg1"/>
              </a:solidFill>
              <a:latin typeface="+mj-lt"/>
            </a:endParaRPr>
          </a:p>
        </p:txBody>
      </p:sp>
    </p:spTree>
    <p:extLst>
      <p:ext uri="{BB962C8B-B14F-4D97-AF65-F5344CB8AC3E}">
        <p14:creationId xmlns:p14="http://schemas.microsoft.com/office/powerpoint/2010/main" val="38380922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chten, wat kun je doe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B1E230-F7AA-5C4B-BA1A-3B5EC2D5546D}"/>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9" name="bg object 22">
            <a:extLst>
              <a:ext uri="{FF2B5EF4-FFF2-40B4-BE49-F238E27FC236}">
                <a16:creationId xmlns:a16="http://schemas.microsoft.com/office/drawing/2014/main" id="{7C8C29BF-A6CE-354C-8136-AD2AE3639A48}"/>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0" name="Picture 9">
            <a:extLst>
              <a:ext uri="{FF2B5EF4-FFF2-40B4-BE49-F238E27FC236}">
                <a16:creationId xmlns:a16="http://schemas.microsoft.com/office/drawing/2014/main" id="{94BF273F-031E-DE4A-B843-6C0AD9EF5D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el 1">
            <a:extLst>
              <a:ext uri="{FF2B5EF4-FFF2-40B4-BE49-F238E27FC236}">
                <a16:creationId xmlns:a16="http://schemas.microsoft.com/office/drawing/2014/main" id="{26D69B93-9607-4683-A8A9-4164B20464FB}"/>
              </a:ext>
            </a:extLst>
          </p:cNvPr>
          <p:cNvSpPr>
            <a:spLocks noGrp="1"/>
          </p:cNvSpPr>
          <p:nvPr>
            <p:ph type="title"/>
          </p:nvPr>
        </p:nvSpPr>
        <p:spPr>
          <a:xfrm>
            <a:off x="677780" y="796053"/>
            <a:ext cx="10515600" cy="639216"/>
          </a:xfrm>
        </p:spPr>
        <p:txBody>
          <a:bodyPr>
            <a:normAutofit/>
          </a:bodyPr>
          <a:lstStyle>
            <a:lvl1pPr>
              <a:defRPr sz="3600">
                <a:solidFill>
                  <a:srgbClr val="00ACD0"/>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954169FA-8A58-4D69-AE37-3710CA0E1EAC}"/>
              </a:ext>
            </a:extLst>
          </p:cNvPr>
          <p:cNvSpPr>
            <a:spLocks noGrp="1"/>
          </p:cNvSpPr>
          <p:nvPr>
            <p:ph idx="1" hasCustomPrompt="1"/>
          </p:nvPr>
        </p:nvSpPr>
        <p:spPr>
          <a:xfrm>
            <a:off x="677780" y="1636295"/>
            <a:ext cx="10515600" cy="4618158"/>
          </a:xfrm>
        </p:spPr>
        <p:txBody>
          <a:bodyPr/>
          <a:lstStyle>
            <a:lvl1pPr marL="228600" indent="-228600">
              <a:lnSpc>
                <a:spcPct val="100000"/>
              </a:lnSpc>
              <a:spcAft>
                <a:spcPts val="200"/>
              </a:spcAft>
              <a:buClr>
                <a:srgbClr val="00ACD0"/>
              </a:buClr>
              <a:buFont typeface="System Font Regular"/>
              <a:buChar char="&gt;"/>
              <a:defRPr>
                <a:latin typeface="+mj-lt"/>
              </a:defRPr>
            </a:lvl1pPr>
          </a:lstStyle>
          <a:p>
            <a:pPr lvl="0"/>
            <a:r>
              <a:rPr lang="nl-NL" dirty="0"/>
              <a:t>Klikken om de tekststijl van het model te bewerken</a:t>
            </a:r>
          </a:p>
        </p:txBody>
      </p:sp>
    </p:spTree>
    <p:extLst>
      <p:ext uri="{BB962C8B-B14F-4D97-AF65-F5344CB8AC3E}">
        <p14:creationId xmlns:p14="http://schemas.microsoft.com/office/powerpoint/2010/main" val="4594413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F4C201-C9ED-4A50-83A9-0425558852BE}"/>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7603555A-1841-4E84-95E5-C769B978C4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8BD88E7F-C309-4F80-8879-4094B3464E60}"/>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60901DB-B073-4C5D-9B60-778ACEB51B0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6CA744C-EB1A-4506-8BCB-E16D851CBC54}"/>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36305492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994EEE-9225-45F8-92AB-0B2CA39F07D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68900C8-86A9-47E8-8E73-CCD139F8B89F}"/>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21C3DF8-2D4B-4475-8A30-C34C0A80E778}"/>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EDCB6804-F907-4456-8DF6-4A4433B6E915}"/>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87D584E2-2B12-402B-8392-0CF37B04F39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631C945-D817-4A04-BB92-F71DE22588C8}"/>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41588110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71AA6A-9DE5-4BE2-911E-4D162480AC6C}"/>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1AEF653A-EA9F-410E-AACA-DD14F3CAFD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D08BAAA1-B782-4339-A4BC-3A0C704A4B3F}"/>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FCAF4A99-ECB7-43AA-AB8C-39295D87F7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5D1406E2-7608-443A-9694-E7A1A0F3A3AD}"/>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1C8D862B-70BA-4CF8-BF84-D3B4E83E29C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8" name="Tijdelijke aanduiding voor voettekst 7">
            <a:extLst>
              <a:ext uri="{FF2B5EF4-FFF2-40B4-BE49-F238E27FC236}">
                <a16:creationId xmlns:a16="http://schemas.microsoft.com/office/drawing/2014/main" id="{D1CA05CF-60DF-42C2-B7F4-462B8B66AEB0}"/>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43754C42-AFC2-4822-91DB-F9BE5419D4C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220409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E62B7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1">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6362319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Afsluitin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00AC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ACD0"/>
              </a:solidFill>
            </a:endParaRPr>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0">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1141652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58B01F-AB79-6F4A-8344-A78DFCE1D8FF}"/>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C0A897B-9E63-1F45-BC3E-F28CDE7634E7}"/>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2CC29C8-18FB-3842-814E-C317C39A7C7A}"/>
              </a:ext>
            </a:extLst>
          </p:cNvPr>
          <p:cNvSpPr>
            <a:spLocks noGrp="1"/>
          </p:cNvSpPr>
          <p:nvPr>
            <p:ph type="dt" sz="half" idx="10"/>
          </p:nvPr>
        </p:nvSpPr>
        <p:spPr/>
        <p:txBody>
          <a:bodyPr/>
          <a:lstStyle/>
          <a:p>
            <a:fld id="{CDA09E25-DC27-D343-9103-362A706F0F86}"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E4355F0D-564F-AD4E-AF10-0FB1743B3CC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F65CA7C-6B95-8C4F-932A-4A1A73149995}"/>
              </a:ext>
            </a:extLst>
          </p:cNvPr>
          <p:cNvSpPr>
            <a:spLocks noGrp="1"/>
          </p:cNvSpPr>
          <p:nvPr>
            <p:ph type="sldNum" sz="quarter" idx="12"/>
          </p:nvPr>
        </p:nvSpPr>
        <p:spPr/>
        <p:txBody>
          <a:bodyPr/>
          <a:lstStyle/>
          <a:p>
            <a:fld id="{F148ADCE-AF2D-2C41-AD38-FB45BCFE866D}" type="slidenum">
              <a:rPr lang="nl-NL" smtClean="0"/>
              <a:t>‹nr.›</a:t>
            </a:fld>
            <a:endParaRPr lang="nl-NL"/>
          </a:p>
        </p:txBody>
      </p:sp>
    </p:spTree>
    <p:extLst>
      <p:ext uri="{BB962C8B-B14F-4D97-AF65-F5344CB8AC3E}">
        <p14:creationId xmlns:p14="http://schemas.microsoft.com/office/powerpoint/2010/main" val="42175024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34E637B-16CE-4FCF-ABC6-4C336E35BE04}"/>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3" name="Tijdelijke aanduiding voor voettekst 2">
            <a:extLst>
              <a:ext uri="{FF2B5EF4-FFF2-40B4-BE49-F238E27FC236}">
                <a16:creationId xmlns:a16="http://schemas.microsoft.com/office/drawing/2014/main" id="{46962AE2-0EBE-42AD-8D95-E0AF44933628}"/>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1975E566-44DD-49FE-BD8F-8D927708ACE7}"/>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41113672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DE8388-65B5-4B2A-83A6-D2A3FA9BF18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38A32ABF-1262-42B8-89CB-781D257F6B6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21E55B53-D720-4C96-BD2C-A66CFCE62C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BF0504E-C194-4FC0-8C9F-90C0B9FB3DE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10AE589C-9D75-4812-B5E9-01EB290D2DE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54D9366-1DF8-4CAF-9D38-F482C1CF855E}"/>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6279404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745A07-9ABF-4FC8-B813-43B24B109474}"/>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7353B17C-6396-4E50-BF11-794C966529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0B6AF62E-4122-4901-885C-0D1EF78D9F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65D73546-B351-43CC-A45F-54E870A084D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9B8860BA-48BB-499E-BC8B-9651252F5EA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FAD4104-0E92-4ED4-8052-7A9B5DDF484D}"/>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10360267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59D84E-54AF-49F0-AC0A-84543FD0C7B0}"/>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CA4BE00B-3263-437C-BDE0-57FAE6B80C02}"/>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6A67B00-99F9-432C-98BB-435C827FDEF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E37AA1EA-1BDA-493E-9386-66861C24DF8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C59D8D3-2DF2-4CA3-8C51-96761F2FBCA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9401738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8A405911-80DC-441C-81FF-981E2153DD1F}"/>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F204C2F-40E9-4195-B7E3-0CE12DB8AF97}"/>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39F1DAF-F2C5-40E7-9078-8BDB542F189D}"/>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3F29E763-D10E-48E9-B203-A62D3A0F62B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4F1DC03-D827-41EB-BBCD-3E9399A255C9}"/>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4078943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85FA50-17DB-F74A-B5C5-EC501BE844ED}"/>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B0B424EC-1FC8-7547-886C-EF7585FEAD3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056F55C2-C627-CD46-B178-BFD32DC42616}"/>
              </a:ext>
            </a:extLst>
          </p:cNvPr>
          <p:cNvSpPr>
            <a:spLocks noGrp="1"/>
          </p:cNvSpPr>
          <p:nvPr>
            <p:ph type="dt" sz="half" idx="10"/>
          </p:nvPr>
        </p:nvSpPr>
        <p:spPr/>
        <p:txBody>
          <a:bodyPr/>
          <a:lstStyle/>
          <a:p>
            <a:fld id="{CDA09E25-DC27-D343-9103-362A706F0F86}"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90ED286B-EB02-D240-AEAB-6534B8A818C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8D99B4F-3CBB-9645-ADDA-1D0BF34FF9B6}"/>
              </a:ext>
            </a:extLst>
          </p:cNvPr>
          <p:cNvSpPr>
            <a:spLocks noGrp="1"/>
          </p:cNvSpPr>
          <p:nvPr>
            <p:ph type="sldNum" sz="quarter" idx="12"/>
          </p:nvPr>
        </p:nvSpPr>
        <p:spPr/>
        <p:txBody>
          <a:bodyPr/>
          <a:lstStyle/>
          <a:p>
            <a:fld id="{F148ADCE-AF2D-2C41-AD38-FB45BCFE866D}" type="slidenum">
              <a:rPr lang="nl-NL" smtClean="0"/>
              <a:t>‹nr.›</a:t>
            </a:fld>
            <a:endParaRPr lang="nl-NL"/>
          </a:p>
        </p:txBody>
      </p:sp>
    </p:spTree>
    <p:extLst>
      <p:ext uri="{BB962C8B-B14F-4D97-AF65-F5344CB8AC3E}">
        <p14:creationId xmlns:p14="http://schemas.microsoft.com/office/powerpoint/2010/main" val="3840993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64057C-4D7C-4B4F-86B3-22D6B91B2A5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4BFBF893-C242-6B4B-9E4E-E65AF7A52D39}"/>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6FF75449-67BB-114C-B4F8-81CEBE874078}"/>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4B017E9E-0411-5546-A715-051E3FFCD03B}"/>
              </a:ext>
            </a:extLst>
          </p:cNvPr>
          <p:cNvSpPr>
            <a:spLocks noGrp="1"/>
          </p:cNvSpPr>
          <p:nvPr>
            <p:ph type="dt" sz="half" idx="10"/>
          </p:nvPr>
        </p:nvSpPr>
        <p:spPr/>
        <p:txBody>
          <a:bodyPr/>
          <a:lstStyle/>
          <a:p>
            <a:fld id="{CDA09E25-DC27-D343-9103-362A706F0F86}"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AB49E558-B2B0-9648-A21A-3DD4B05EA099}"/>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2B7781A0-4FB7-E946-BA25-AC77364646F5}"/>
              </a:ext>
            </a:extLst>
          </p:cNvPr>
          <p:cNvSpPr>
            <a:spLocks noGrp="1"/>
          </p:cNvSpPr>
          <p:nvPr>
            <p:ph type="sldNum" sz="quarter" idx="12"/>
          </p:nvPr>
        </p:nvSpPr>
        <p:spPr/>
        <p:txBody>
          <a:bodyPr/>
          <a:lstStyle/>
          <a:p>
            <a:fld id="{F148ADCE-AF2D-2C41-AD38-FB45BCFE866D}" type="slidenum">
              <a:rPr lang="nl-NL" smtClean="0"/>
              <a:t>‹nr.›</a:t>
            </a:fld>
            <a:endParaRPr lang="nl-NL"/>
          </a:p>
        </p:txBody>
      </p:sp>
    </p:spTree>
    <p:extLst>
      <p:ext uri="{BB962C8B-B14F-4D97-AF65-F5344CB8AC3E}">
        <p14:creationId xmlns:p14="http://schemas.microsoft.com/office/powerpoint/2010/main" val="1199337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97C873-8686-C844-A081-CA4148FE13DF}"/>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91AE78CE-F09E-2946-BAE5-8EAA7AED75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D245DF81-D63B-3C49-8A6E-5D7E56A4A325}"/>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C71E2212-CEAC-D84C-90F5-63C4068B7F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3EC71220-EC91-5348-BE51-BB79EE90D52E}"/>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DAD635AC-8D35-1142-AAA3-0726A8A6A0CC}"/>
              </a:ext>
            </a:extLst>
          </p:cNvPr>
          <p:cNvSpPr>
            <a:spLocks noGrp="1"/>
          </p:cNvSpPr>
          <p:nvPr>
            <p:ph type="dt" sz="half" idx="10"/>
          </p:nvPr>
        </p:nvSpPr>
        <p:spPr/>
        <p:txBody>
          <a:bodyPr/>
          <a:lstStyle/>
          <a:p>
            <a:fld id="{CDA09E25-DC27-D343-9103-362A706F0F86}" type="datetimeFigureOut">
              <a:rPr lang="nl-NL" smtClean="0"/>
              <a:t>1-2-2022</a:t>
            </a:fld>
            <a:endParaRPr lang="nl-NL"/>
          </a:p>
        </p:txBody>
      </p:sp>
      <p:sp>
        <p:nvSpPr>
          <p:cNvPr id="8" name="Tijdelijke aanduiding voor voettekst 7">
            <a:extLst>
              <a:ext uri="{FF2B5EF4-FFF2-40B4-BE49-F238E27FC236}">
                <a16:creationId xmlns:a16="http://schemas.microsoft.com/office/drawing/2014/main" id="{09D21915-F841-EE4E-B00D-72CEAE528308}"/>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2B8F41CB-12EE-1047-9CEE-48C3EE5C351B}"/>
              </a:ext>
            </a:extLst>
          </p:cNvPr>
          <p:cNvSpPr>
            <a:spLocks noGrp="1"/>
          </p:cNvSpPr>
          <p:nvPr>
            <p:ph type="sldNum" sz="quarter" idx="12"/>
          </p:nvPr>
        </p:nvSpPr>
        <p:spPr/>
        <p:txBody>
          <a:bodyPr/>
          <a:lstStyle/>
          <a:p>
            <a:fld id="{F148ADCE-AF2D-2C41-AD38-FB45BCFE866D}" type="slidenum">
              <a:rPr lang="nl-NL" smtClean="0"/>
              <a:t>‹nr.›</a:t>
            </a:fld>
            <a:endParaRPr lang="nl-NL"/>
          </a:p>
        </p:txBody>
      </p:sp>
    </p:spTree>
    <p:extLst>
      <p:ext uri="{BB962C8B-B14F-4D97-AF65-F5344CB8AC3E}">
        <p14:creationId xmlns:p14="http://schemas.microsoft.com/office/powerpoint/2010/main" val="1736680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2A3C7B-06D3-284A-88EE-ACD454CA92C3}"/>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1987C13A-082A-8D44-8FC0-466EE1A12819}"/>
              </a:ext>
            </a:extLst>
          </p:cNvPr>
          <p:cNvSpPr>
            <a:spLocks noGrp="1"/>
          </p:cNvSpPr>
          <p:nvPr>
            <p:ph type="dt" sz="half" idx="10"/>
          </p:nvPr>
        </p:nvSpPr>
        <p:spPr/>
        <p:txBody>
          <a:bodyPr/>
          <a:lstStyle/>
          <a:p>
            <a:fld id="{CDA09E25-DC27-D343-9103-362A706F0F86}" type="datetimeFigureOut">
              <a:rPr lang="nl-NL" smtClean="0"/>
              <a:t>1-2-2022</a:t>
            </a:fld>
            <a:endParaRPr lang="nl-NL"/>
          </a:p>
        </p:txBody>
      </p:sp>
      <p:sp>
        <p:nvSpPr>
          <p:cNvPr id="4" name="Tijdelijke aanduiding voor voettekst 3">
            <a:extLst>
              <a:ext uri="{FF2B5EF4-FFF2-40B4-BE49-F238E27FC236}">
                <a16:creationId xmlns:a16="http://schemas.microsoft.com/office/drawing/2014/main" id="{2D2F52CF-10E8-964E-B97C-6253243A457A}"/>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23AE9160-F7E7-264D-8928-7EF20B2A43E3}"/>
              </a:ext>
            </a:extLst>
          </p:cNvPr>
          <p:cNvSpPr>
            <a:spLocks noGrp="1"/>
          </p:cNvSpPr>
          <p:nvPr>
            <p:ph type="sldNum" sz="quarter" idx="12"/>
          </p:nvPr>
        </p:nvSpPr>
        <p:spPr/>
        <p:txBody>
          <a:bodyPr/>
          <a:lstStyle/>
          <a:p>
            <a:fld id="{F148ADCE-AF2D-2C41-AD38-FB45BCFE866D}" type="slidenum">
              <a:rPr lang="nl-NL" smtClean="0"/>
              <a:t>‹nr.›</a:t>
            </a:fld>
            <a:endParaRPr lang="nl-NL"/>
          </a:p>
        </p:txBody>
      </p:sp>
    </p:spTree>
    <p:extLst>
      <p:ext uri="{BB962C8B-B14F-4D97-AF65-F5344CB8AC3E}">
        <p14:creationId xmlns:p14="http://schemas.microsoft.com/office/powerpoint/2010/main" val="2518611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618E926-9264-B347-8B67-BBE6417284C3}"/>
              </a:ext>
            </a:extLst>
          </p:cNvPr>
          <p:cNvSpPr>
            <a:spLocks noGrp="1"/>
          </p:cNvSpPr>
          <p:nvPr>
            <p:ph type="dt" sz="half" idx="10"/>
          </p:nvPr>
        </p:nvSpPr>
        <p:spPr/>
        <p:txBody>
          <a:bodyPr/>
          <a:lstStyle/>
          <a:p>
            <a:fld id="{CDA09E25-DC27-D343-9103-362A706F0F86}" type="datetimeFigureOut">
              <a:rPr lang="nl-NL" smtClean="0"/>
              <a:t>1-2-2022</a:t>
            </a:fld>
            <a:endParaRPr lang="nl-NL"/>
          </a:p>
        </p:txBody>
      </p:sp>
      <p:sp>
        <p:nvSpPr>
          <p:cNvPr id="3" name="Tijdelijke aanduiding voor voettekst 2">
            <a:extLst>
              <a:ext uri="{FF2B5EF4-FFF2-40B4-BE49-F238E27FC236}">
                <a16:creationId xmlns:a16="http://schemas.microsoft.com/office/drawing/2014/main" id="{9E611C4D-106A-4148-91DD-D885AE184328}"/>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B4EDF20A-60D9-B640-A840-2A8C06E8788A}"/>
              </a:ext>
            </a:extLst>
          </p:cNvPr>
          <p:cNvSpPr>
            <a:spLocks noGrp="1"/>
          </p:cNvSpPr>
          <p:nvPr>
            <p:ph type="sldNum" sz="quarter" idx="12"/>
          </p:nvPr>
        </p:nvSpPr>
        <p:spPr/>
        <p:txBody>
          <a:bodyPr/>
          <a:lstStyle/>
          <a:p>
            <a:fld id="{F148ADCE-AF2D-2C41-AD38-FB45BCFE866D}" type="slidenum">
              <a:rPr lang="nl-NL" smtClean="0"/>
              <a:t>‹nr.›</a:t>
            </a:fld>
            <a:endParaRPr lang="nl-NL"/>
          </a:p>
        </p:txBody>
      </p:sp>
    </p:spTree>
    <p:extLst>
      <p:ext uri="{BB962C8B-B14F-4D97-AF65-F5344CB8AC3E}">
        <p14:creationId xmlns:p14="http://schemas.microsoft.com/office/powerpoint/2010/main" val="2819259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54A7777-40B6-9F4B-818C-AC33B9A41E70}"/>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D86047E8-9B48-A74D-B2F5-BD32BE49AE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A9217D76-1B96-EE4C-B7EF-ED95A44E74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26F0CC0B-B461-C34E-BF80-A47A12461078}"/>
              </a:ext>
            </a:extLst>
          </p:cNvPr>
          <p:cNvSpPr>
            <a:spLocks noGrp="1"/>
          </p:cNvSpPr>
          <p:nvPr>
            <p:ph type="dt" sz="half" idx="10"/>
          </p:nvPr>
        </p:nvSpPr>
        <p:spPr/>
        <p:txBody>
          <a:bodyPr/>
          <a:lstStyle/>
          <a:p>
            <a:fld id="{CDA09E25-DC27-D343-9103-362A706F0F86}"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9675218A-5942-7040-ABD2-90A24128CBF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91F8765-5F1F-4340-9609-68398A9C28AA}"/>
              </a:ext>
            </a:extLst>
          </p:cNvPr>
          <p:cNvSpPr>
            <a:spLocks noGrp="1"/>
          </p:cNvSpPr>
          <p:nvPr>
            <p:ph type="sldNum" sz="quarter" idx="12"/>
          </p:nvPr>
        </p:nvSpPr>
        <p:spPr/>
        <p:txBody>
          <a:bodyPr/>
          <a:lstStyle/>
          <a:p>
            <a:fld id="{F148ADCE-AF2D-2C41-AD38-FB45BCFE866D}" type="slidenum">
              <a:rPr lang="nl-NL" smtClean="0"/>
              <a:t>‹nr.›</a:t>
            </a:fld>
            <a:endParaRPr lang="nl-NL"/>
          </a:p>
        </p:txBody>
      </p:sp>
    </p:spTree>
    <p:extLst>
      <p:ext uri="{BB962C8B-B14F-4D97-AF65-F5344CB8AC3E}">
        <p14:creationId xmlns:p14="http://schemas.microsoft.com/office/powerpoint/2010/main" val="3570210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B6D04F-3E85-054F-A1E0-E7A4F31D5F8B}"/>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9ED875BB-2F33-A14C-9124-F05930D77BD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6834B448-B357-F847-9ACE-08B85FA6AE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558C31E5-3BD7-E14E-86CF-545410AB4BF9}"/>
              </a:ext>
            </a:extLst>
          </p:cNvPr>
          <p:cNvSpPr>
            <a:spLocks noGrp="1"/>
          </p:cNvSpPr>
          <p:nvPr>
            <p:ph type="dt" sz="half" idx="10"/>
          </p:nvPr>
        </p:nvSpPr>
        <p:spPr/>
        <p:txBody>
          <a:bodyPr/>
          <a:lstStyle/>
          <a:p>
            <a:fld id="{CDA09E25-DC27-D343-9103-362A706F0F86}"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217B691C-B7E4-2D4C-9AB0-A19BE4BF149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9FE24ECD-F5BE-854A-A7DD-6385CD1C5DFF}"/>
              </a:ext>
            </a:extLst>
          </p:cNvPr>
          <p:cNvSpPr>
            <a:spLocks noGrp="1"/>
          </p:cNvSpPr>
          <p:nvPr>
            <p:ph type="sldNum" sz="quarter" idx="12"/>
          </p:nvPr>
        </p:nvSpPr>
        <p:spPr/>
        <p:txBody>
          <a:bodyPr/>
          <a:lstStyle/>
          <a:p>
            <a:fld id="{F148ADCE-AF2D-2C41-AD38-FB45BCFE866D}" type="slidenum">
              <a:rPr lang="nl-NL" smtClean="0"/>
              <a:t>‹nr.›</a:t>
            </a:fld>
            <a:endParaRPr lang="nl-NL"/>
          </a:p>
        </p:txBody>
      </p:sp>
    </p:spTree>
    <p:extLst>
      <p:ext uri="{BB962C8B-B14F-4D97-AF65-F5344CB8AC3E}">
        <p14:creationId xmlns:p14="http://schemas.microsoft.com/office/powerpoint/2010/main" val="16226537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4F40CF51-0573-D547-9351-DACDE77473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FEC9897B-2AB5-E04C-83E9-9F0F50E167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0CD791D-EC1A-A24A-8570-19AF0BCD31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A09E25-DC27-D343-9103-362A706F0F86}"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B7498E4-4C64-A245-9D23-446DB785ABE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3B73CEAC-A02F-D446-9553-52D2FD9280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48ADCE-AF2D-2C41-AD38-FB45BCFE866D}" type="slidenum">
              <a:rPr lang="nl-NL" smtClean="0"/>
              <a:t>‹nr.›</a:t>
            </a:fld>
            <a:endParaRPr lang="nl-NL"/>
          </a:p>
        </p:txBody>
      </p:sp>
    </p:spTree>
    <p:extLst>
      <p:ext uri="{BB962C8B-B14F-4D97-AF65-F5344CB8AC3E}">
        <p14:creationId xmlns:p14="http://schemas.microsoft.com/office/powerpoint/2010/main" val="28653770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DC9E3C2-CB7D-4C3E-95F8-890F798219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CB54D881-6BD7-4E21-96D1-3329438951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0BDEF02-DC11-43B9-BAD7-0144BB765B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7266B74-02F1-4696-87F8-D85A128933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071DA8C6-3197-475E-B681-64BED2F44B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4C850B-E34A-46DC-A92F-4B23631112D1}" type="slidenum">
              <a:rPr lang="nl-NL" smtClean="0"/>
              <a:t>‹nr.›</a:t>
            </a:fld>
            <a:endParaRPr lang="nl-NL"/>
          </a:p>
        </p:txBody>
      </p:sp>
    </p:spTree>
    <p:extLst>
      <p:ext uri="{BB962C8B-B14F-4D97-AF65-F5344CB8AC3E}">
        <p14:creationId xmlns:p14="http://schemas.microsoft.com/office/powerpoint/2010/main" val="262182517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6.emf"/><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2.emf"/><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hyperlink" Target="https://youtu.be/uYvoL2peNBk" TargetMode="External"/><Relationship Id="rId5" Type="http://schemas.openxmlformats.org/officeDocument/2006/relationships/image" Target="../media/image8.emf"/><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11.emf"/><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603FD2-CAB7-F741-AACB-9980D2885726}"/>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8" name="Picture 7" descr="Text&#10;&#10;Description automatically generated with medium confidence">
            <a:extLst>
              <a:ext uri="{FF2B5EF4-FFF2-40B4-BE49-F238E27FC236}">
                <a16:creationId xmlns:a16="http://schemas.microsoft.com/office/drawing/2014/main" id="{6EF38DDF-EC32-1A48-8CB1-7C3DC65EB6B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60004" y="154738"/>
            <a:ext cx="9471987" cy="3923003"/>
          </a:xfrm>
          <a:prstGeom prst="rect">
            <a:avLst/>
          </a:prstGeom>
        </p:spPr>
      </p:pic>
      <p:pic>
        <p:nvPicPr>
          <p:cNvPr id="14" name="Picture 13">
            <a:extLst>
              <a:ext uri="{FF2B5EF4-FFF2-40B4-BE49-F238E27FC236}">
                <a16:creationId xmlns:a16="http://schemas.microsoft.com/office/drawing/2014/main" id="{F979F041-8170-0E45-A957-5E2508829462}"/>
              </a:ext>
            </a:extLst>
          </p:cNvPr>
          <p:cNvPicPr>
            <a:picLocks noChangeAspect="1"/>
          </p:cNvPicPr>
          <p:nvPr/>
        </p:nvPicPr>
        <p:blipFill>
          <a:blip r:embed="rId5"/>
          <a:stretch>
            <a:fillRect/>
          </a:stretch>
        </p:blipFill>
        <p:spPr>
          <a:xfrm>
            <a:off x="8951495" y="5200132"/>
            <a:ext cx="2803357" cy="1302969"/>
          </a:xfrm>
          <a:prstGeom prst="rect">
            <a:avLst/>
          </a:prstGeom>
        </p:spPr>
      </p:pic>
    </p:spTree>
    <p:extLst>
      <p:ext uri="{BB962C8B-B14F-4D97-AF65-F5344CB8AC3E}">
        <p14:creationId xmlns:p14="http://schemas.microsoft.com/office/powerpoint/2010/main" val="11628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CFBA88-F598-374D-BB9A-96775585E132}"/>
              </a:ext>
            </a:extLst>
          </p:cNvPr>
          <p:cNvSpPr>
            <a:spLocks noGrp="1"/>
          </p:cNvSpPr>
          <p:nvPr>
            <p:ph type="title"/>
          </p:nvPr>
        </p:nvSpPr>
        <p:spPr/>
        <p:txBody>
          <a:bodyPr/>
          <a:lstStyle/>
          <a:p>
            <a:r>
              <a:rPr lang="nl-NL" sz="4000" b="1" i="0" kern="0" dirty="0">
                <a:ea typeface="Times New Roman" panose="02020603050405020304" pitchFamily="18" charset="0"/>
                <a:cs typeface="Times New Roman" panose="02020603050405020304" pitchFamily="18" charset="0"/>
              </a:rPr>
              <a:t>Anticonceptie</a:t>
            </a:r>
            <a:br>
              <a:rPr lang="nl-NL" b="1" i="0" kern="0" dirty="0">
                <a:ea typeface="Times New Roman" panose="02020603050405020304" pitchFamily="18" charset="0"/>
                <a:cs typeface="Times New Roman" panose="02020603050405020304" pitchFamily="18" charset="0"/>
              </a:rPr>
            </a:br>
            <a:endParaRPr lang="en-US" i="0" dirty="0"/>
          </a:p>
        </p:txBody>
      </p:sp>
      <p:sp>
        <p:nvSpPr>
          <p:cNvPr id="2" name="Tekstvak 1">
            <a:extLst>
              <a:ext uri="{FF2B5EF4-FFF2-40B4-BE49-F238E27FC236}">
                <a16:creationId xmlns:a16="http://schemas.microsoft.com/office/drawing/2014/main" id="{5D451C83-2E6D-B04C-995D-11D91AFA342F}"/>
              </a:ext>
            </a:extLst>
          </p:cNvPr>
          <p:cNvSpPr txBox="1"/>
          <p:nvPr/>
        </p:nvSpPr>
        <p:spPr>
          <a:xfrm>
            <a:off x="4559643" y="3373395"/>
            <a:ext cx="0" cy="0"/>
          </a:xfrm>
          <a:prstGeom prst="rect">
            <a:avLst/>
          </a:prstGeom>
        </p:spPr>
        <p:txBody>
          <a:bodyPr vert="horz" wrap="none" lIns="91440" tIns="45720" rIns="91440" bIns="45720" rtlCol="0">
            <a:normAutofit fontScale="25000" lnSpcReduction="20000"/>
          </a:bodyPr>
          <a:lstStyle/>
          <a:p>
            <a:pPr algn="l"/>
            <a:endParaRPr lang="nl-NL" dirty="0"/>
          </a:p>
        </p:txBody>
      </p:sp>
    </p:spTree>
    <p:extLst>
      <p:ext uri="{BB962C8B-B14F-4D97-AF65-F5344CB8AC3E}">
        <p14:creationId xmlns:p14="http://schemas.microsoft.com/office/powerpoint/2010/main" val="1464148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FDEE9F32-B400-BB4E-9C2C-41887BA16894}"/>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21" name="Picture 20">
            <a:extLst>
              <a:ext uri="{FF2B5EF4-FFF2-40B4-BE49-F238E27FC236}">
                <a16:creationId xmlns:a16="http://schemas.microsoft.com/office/drawing/2014/main" id="{B4FCAF3D-67DB-9D48-9617-47040CFBE043}"/>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26" name="Title 13">
            <a:extLst>
              <a:ext uri="{FF2B5EF4-FFF2-40B4-BE49-F238E27FC236}">
                <a16:creationId xmlns:a16="http://schemas.microsoft.com/office/drawing/2014/main" id="{85D88032-A89E-FF4F-A623-9707B3D735E0}"/>
              </a:ext>
            </a:extLst>
          </p:cNvPr>
          <p:cNvSpPr txBox="1">
            <a:spLocks/>
          </p:cNvSpPr>
          <p:nvPr/>
        </p:nvSpPr>
        <p:spPr>
          <a:xfrm>
            <a:off x="677780" y="791555"/>
            <a:ext cx="10515600" cy="6392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rgbClr val="00ACD0"/>
                </a:solidFill>
                <a:latin typeface="+mn-lt"/>
                <a:ea typeface="+mj-ea"/>
                <a:cs typeface="+mj-cs"/>
              </a:defRPr>
            </a:lvl1pPr>
          </a:lstStyle>
          <a:p>
            <a:r>
              <a:rPr lang="en-US"/>
              <a:t>Afspraken</a:t>
            </a:r>
            <a:endParaRPr lang="en-US" dirty="0"/>
          </a:p>
        </p:txBody>
      </p:sp>
      <p:sp>
        <p:nvSpPr>
          <p:cNvPr id="27" name="Content Placeholder 15">
            <a:extLst>
              <a:ext uri="{FF2B5EF4-FFF2-40B4-BE49-F238E27FC236}">
                <a16:creationId xmlns:a16="http://schemas.microsoft.com/office/drawing/2014/main" id="{0FD65325-8CF7-8D44-94DA-D9B20EFE67E8}"/>
              </a:ext>
            </a:extLst>
          </p:cNvPr>
          <p:cNvSpPr txBox="1">
            <a:spLocks/>
          </p:cNvSpPr>
          <p:nvPr/>
        </p:nvSpPr>
        <p:spPr>
          <a:xfrm>
            <a:off x="677779" y="1631797"/>
            <a:ext cx="10515599" cy="461815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spcAft>
                <a:spcPts val="200"/>
              </a:spcAft>
              <a:buClr>
                <a:srgbClr val="00ACD0"/>
              </a:buClr>
              <a:buFont typeface="System Font Regular"/>
              <a:buChar char="&gt;"/>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Je bepaalt zelf wat je wil vertellen.</a:t>
            </a: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Respecteer je eigen en elkaars grenzen.</a:t>
            </a:r>
            <a:endParaRPr lang="nl-NL" dirty="0">
              <a:latin typeface="Calibri Light" panose="020F0302020204030204" pitchFamily="34" charset="0"/>
              <a:ea typeface="Courier New" panose="02070309020205020404" pitchFamily="49" charset="0"/>
              <a:cs typeface="Calibri Light" panose="020F0302020204030204" pitchFamily="34" charset="0"/>
            </a:endParaRP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Luister naar elkaar</a:t>
            </a:r>
            <a:r>
              <a:rPr lang="nl-NL" dirty="0">
                <a:latin typeface="Calibri Light" panose="020F0302020204030204" pitchFamily="34" charset="0"/>
                <a:ea typeface="Courier New" panose="02070309020205020404" pitchFamily="49" charset="0"/>
                <a:cs typeface="Calibri Light" panose="020F0302020204030204" pitchFamily="34" charset="0"/>
              </a:rPr>
              <a:t> en</a:t>
            </a: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 laat elkaar uitpraten. </a:t>
            </a:r>
            <a:b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b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Ook als je het niet eens bent met elkaar.</a:t>
            </a:r>
            <a:endParaRPr lang="nl-NL" dirty="0">
              <a:latin typeface="Calibri Light" panose="020F0302020204030204" pitchFamily="34" charset="0"/>
              <a:ea typeface="Courier New" panose="02070309020205020404" pitchFamily="49" charset="0"/>
              <a:cs typeface="Calibri Light" panose="020F0302020204030204" pitchFamily="34" charset="0"/>
            </a:endParaRP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Alles wat we hier bespreken gebeurt in vertrouwen. </a:t>
            </a:r>
            <a:b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b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We vertellen niets door. Ook niet aan de IND of politie.</a:t>
            </a:r>
            <a:endParaRPr lang="nl-NL" dirty="0">
              <a:latin typeface="Calibri Light" panose="020F0302020204030204" pitchFamily="34" charset="0"/>
              <a:ea typeface="Courier New" panose="02070309020205020404" pitchFamily="49" charset="0"/>
              <a:cs typeface="Calibri Light" panose="020F0302020204030204" pitchFamily="34" charset="0"/>
            </a:endParaRPr>
          </a:p>
        </p:txBody>
      </p:sp>
      <p:pic>
        <p:nvPicPr>
          <p:cNvPr id="28" name="Picture 27">
            <a:extLst>
              <a:ext uri="{FF2B5EF4-FFF2-40B4-BE49-F238E27FC236}">
                <a16:creationId xmlns:a16="http://schemas.microsoft.com/office/drawing/2014/main" id="{79E06083-40B2-4D42-86BE-0F855F4AEFB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Tree>
    <p:extLst>
      <p:ext uri="{BB962C8B-B14F-4D97-AF65-F5344CB8AC3E}">
        <p14:creationId xmlns:p14="http://schemas.microsoft.com/office/powerpoint/2010/main" val="3407162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g object 16">
            <a:extLst>
              <a:ext uri="{FF2B5EF4-FFF2-40B4-BE49-F238E27FC236}">
                <a16:creationId xmlns:a16="http://schemas.microsoft.com/office/drawing/2014/main" id="{2012CC4A-B39B-E245-ACAB-E22C1F9F5E57}"/>
              </a:ext>
            </a:extLst>
          </p:cNvPr>
          <p:cNvPicPr/>
          <p:nvPr/>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bg object 22">
            <a:extLst>
              <a:ext uri="{FF2B5EF4-FFF2-40B4-BE49-F238E27FC236}">
                <a16:creationId xmlns:a16="http://schemas.microsoft.com/office/drawing/2014/main" id="{6129957F-ED3E-5441-B435-E3013D8F48F2}"/>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5" name="Picture 4">
            <a:extLst>
              <a:ext uri="{FF2B5EF4-FFF2-40B4-BE49-F238E27FC236}">
                <a16:creationId xmlns:a16="http://schemas.microsoft.com/office/drawing/2014/main" id="{F8710EA9-29A1-D54F-9D0F-0AED4F90004F}"/>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6" name="TextBox 5">
            <a:extLst>
              <a:ext uri="{FF2B5EF4-FFF2-40B4-BE49-F238E27FC236}">
                <a16:creationId xmlns:a16="http://schemas.microsoft.com/office/drawing/2014/main" id="{718BA119-AE45-274E-9422-2FA38CCAA433}"/>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ANTICONCEPTIE</a:t>
            </a:r>
            <a:endParaRPr lang="en-US" sz="2200" dirty="0">
              <a:solidFill>
                <a:schemeClr val="bg1"/>
              </a:solidFill>
            </a:endParaRPr>
          </a:p>
          <a:p>
            <a:endParaRPr lang="en-US" dirty="0"/>
          </a:p>
        </p:txBody>
      </p:sp>
      <p:pic>
        <p:nvPicPr>
          <p:cNvPr id="7" name="Picture 6">
            <a:extLst>
              <a:ext uri="{FF2B5EF4-FFF2-40B4-BE49-F238E27FC236}">
                <a16:creationId xmlns:a16="http://schemas.microsoft.com/office/drawing/2014/main" id="{F38B4242-AE88-D246-92FB-0E70E921FAB0}"/>
              </a:ext>
            </a:extLst>
          </p:cNvPr>
          <p:cNvPicPr>
            <a:picLocks noChangeAspect="1"/>
          </p:cNvPicPr>
          <p:nvPr/>
        </p:nvPicPr>
        <p:blipFill>
          <a:blip r:embed="rId5"/>
          <a:stretch>
            <a:fillRect/>
          </a:stretch>
        </p:blipFill>
        <p:spPr>
          <a:xfrm>
            <a:off x="9776146" y="409879"/>
            <a:ext cx="757555" cy="757555"/>
          </a:xfrm>
          <a:prstGeom prst="rect">
            <a:avLst/>
          </a:prstGeom>
        </p:spPr>
      </p:pic>
      <p:sp>
        <p:nvSpPr>
          <p:cNvPr id="2" name="Rechthoek 1">
            <a:extLst>
              <a:ext uri="{FF2B5EF4-FFF2-40B4-BE49-F238E27FC236}">
                <a16:creationId xmlns:a16="http://schemas.microsoft.com/office/drawing/2014/main" id="{CA44E042-199B-D14F-BDE4-EB274AD107EE}"/>
              </a:ext>
            </a:extLst>
          </p:cNvPr>
          <p:cNvSpPr/>
          <p:nvPr/>
        </p:nvSpPr>
        <p:spPr>
          <a:xfrm>
            <a:off x="5187652" y="3168918"/>
            <a:ext cx="1569660" cy="369332"/>
          </a:xfrm>
          <a:prstGeom prst="rect">
            <a:avLst/>
          </a:prstGeom>
        </p:spPr>
        <p:txBody>
          <a:bodyPr wrap="none">
            <a:spAutoFit/>
          </a:bodyPr>
          <a:lstStyle/>
          <a:p>
            <a:r>
              <a:rPr lang="nl-NL" dirty="0">
                <a:solidFill>
                  <a:srgbClr val="1155CC"/>
                </a:solidFill>
                <a:latin typeface="Arial" panose="020B0604020202020204" pitchFamily="34" charset="0"/>
                <a:hlinkClick r:id="rId6"/>
              </a:rPr>
              <a:t>Anticonceptie</a:t>
            </a:r>
            <a:endParaRPr lang="nl-NL" dirty="0"/>
          </a:p>
        </p:txBody>
      </p:sp>
    </p:spTree>
    <p:extLst>
      <p:ext uri="{BB962C8B-B14F-4D97-AF65-F5344CB8AC3E}">
        <p14:creationId xmlns:p14="http://schemas.microsoft.com/office/powerpoint/2010/main" val="3647497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CFBA88-F598-374D-BB9A-96775585E132}"/>
              </a:ext>
            </a:extLst>
          </p:cNvPr>
          <p:cNvSpPr>
            <a:spLocks noGrp="1"/>
          </p:cNvSpPr>
          <p:nvPr>
            <p:ph type="title"/>
          </p:nvPr>
        </p:nvSpPr>
        <p:spPr/>
        <p:txBody>
          <a:bodyPr/>
          <a:lstStyle/>
          <a:p>
            <a:r>
              <a:rPr lang="nl-NL" b="1" dirty="0">
                <a:ea typeface="Calibri" panose="020F0502020204030204" pitchFamily="34" charset="0"/>
              </a:rPr>
              <a:t>“Mijn vriendin is 32 jaar en heeft al 7 kinderen. Ze heeft geen geld om voor haar kinderen te zorgen. Toch mag ze geen anticonceptie van haar man gebruiken.” (Louisa, 25)</a:t>
            </a:r>
            <a:br>
              <a:rPr lang="nl-NL" dirty="0">
                <a:ea typeface="Calibri" panose="020F0502020204030204" pitchFamily="34" charset="0"/>
              </a:rPr>
            </a:br>
            <a:br>
              <a:rPr lang="nl-NL" dirty="0">
                <a:ea typeface="Calibri" panose="020F0502020204030204" pitchFamily="34" charset="0"/>
              </a:rPr>
            </a:br>
            <a:endParaRPr lang="en-US" dirty="0"/>
          </a:p>
        </p:txBody>
      </p:sp>
      <p:sp>
        <p:nvSpPr>
          <p:cNvPr id="9" name="TextBox 8">
            <a:extLst>
              <a:ext uri="{FF2B5EF4-FFF2-40B4-BE49-F238E27FC236}">
                <a16:creationId xmlns:a16="http://schemas.microsoft.com/office/drawing/2014/main" id="{90CBB4AD-FDF8-BF45-B321-92D0AC5B445F}"/>
              </a:ext>
            </a:extLst>
          </p:cNvPr>
          <p:cNvSpPr txBox="1"/>
          <p:nvPr/>
        </p:nvSpPr>
        <p:spPr>
          <a:xfrm>
            <a:off x="3994484" y="892307"/>
            <a:ext cx="4203031" cy="689810"/>
          </a:xfrm>
          <a:prstGeom prst="rect">
            <a:avLst/>
          </a:prstGeom>
        </p:spPr>
        <p:txBody>
          <a:bodyPr vert="horz" wrap="square" lIns="91440" tIns="45720" rIns="91440" bIns="45720" rtlCol="0">
            <a:normAutofit/>
          </a:bodyPr>
          <a:lstStyle/>
          <a:p>
            <a:pPr algn="ctr"/>
            <a:r>
              <a:rPr lang="nl-NL" sz="3600" b="1" dirty="0">
                <a:solidFill>
                  <a:schemeClr val="bg1"/>
                </a:solidFill>
                <a:latin typeface="Calibri" panose="020F0502020204030204" pitchFamily="34" charset="0"/>
                <a:cs typeface="Calibri" panose="020F0502020204030204" pitchFamily="34" charset="0"/>
              </a:rPr>
              <a:t>Wat zou jij doen? </a:t>
            </a:r>
            <a:endParaRPr lang="en-US" sz="36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2552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bg object 16">
            <a:extLst>
              <a:ext uri="{FF2B5EF4-FFF2-40B4-BE49-F238E27FC236}">
                <a16:creationId xmlns:a16="http://schemas.microsoft.com/office/drawing/2014/main" id="{33632606-271D-724F-AFF9-FDCCB893D53F}"/>
              </a:ext>
            </a:extLst>
          </p:cNvPr>
          <p:cNvPicPr/>
          <p:nvPr/>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bg object 22">
            <a:extLst>
              <a:ext uri="{FF2B5EF4-FFF2-40B4-BE49-F238E27FC236}">
                <a16:creationId xmlns:a16="http://schemas.microsoft.com/office/drawing/2014/main" id="{1D2E9425-A46B-BC46-B039-6C7898E4C7C6}"/>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7" name="Picture 6">
            <a:extLst>
              <a:ext uri="{FF2B5EF4-FFF2-40B4-BE49-F238E27FC236}">
                <a16:creationId xmlns:a16="http://schemas.microsoft.com/office/drawing/2014/main" id="{F1670A22-240B-7E4A-A724-64EEF8542518}"/>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5" name="TextBox 4">
            <a:extLst>
              <a:ext uri="{FF2B5EF4-FFF2-40B4-BE49-F238E27FC236}">
                <a16:creationId xmlns:a16="http://schemas.microsoft.com/office/drawing/2014/main" id="{BF6422A7-5015-0148-A5E3-A7E4E362BC93}"/>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ANTICONCEPTIE</a:t>
            </a:r>
            <a:endParaRPr lang="en-US" sz="2200" dirty="0">
              <a:solidFill>
                <a:schemeClr val="bg1"/>
              </a:solidFill>
            </a:endParaRPr>
          </a:p>
          <a:p>
            <a:endParaRPr lang="en-US" dirty="0"/>
          </a:p>
        </p:txBody>
      </p:sp>
      <p:sp>
        <p:nvSpPr>
          <p:cNvPr id="2" name="Title 1">
            <a:extLst>
              <a:ext uri="{FF2B5EF4-FFF2-40B4-BE49-F238E27FC236}">
                <a16:creationId xmlns:a16="http://schemas.microsoft.com/office/drawing/2014/main" id="{C015A882-AA99-AB43-BC63-DE06C874C438}"/>
              </a:ext>
            </a:extLst>
          </p:cNvPr>
          <p:cNvSpPr>
            <a:spLocks noGrp="1"/>
          </p:cNvSpPr>
          <p:nvPr>
            <p:ph type="title"/>
          </p:nvPr>
        </p:nvSpPr>
        <p:spPr/>
        <p:txBody>
          <a:bodyPr/>
          <a:lstStyle/>
          <a:p>
            <a:r>
              <a:rPr lang="en-US" dirty="0"/>
              <a:t>Wat zijn je rechten?</a:t>
            </a:r>
          </a:p>
        </p:txBody>
      </p:sp>
      <p:sp>
        <p:nvSpPr>
          <p:cNvPr id="3" name="Content Placeholder 2">
            <a:extLst>
              <a:ext uri="{FF2B5EF4-FFF2-40B4-BE49-F238E27FC236}">
                <a16:creationId xmlns:a16="http://schemas.microsoft.com/office/drawing/2014/main" id="{65A0F5DC-86B2-5C44-B2E4-4A9CD09C4C22}"/>
              </a:ext>
            </a:extLst>
          </p:cNvPr>
          <p:cNvSpPr>
            <a:spLocks noGrp="1"/>
          </p:cNvSpPr>
          <p:nvPr>
            <p:ph idx="1"/>
          </p:nvPr>
        </p:nvSpPr>
        <p:spPr/>
        <p:txBody>
          <a:bodyPr/>
          <a:lstStyle/>
          <a:p>
            <a:pPr marL="349200" lvl="0" indent="-349200" algn="just">
              <a:lnSpc>
                <a:spcPct val="100000"/>
              </a:lnSpc>
              <a:spcBef>
                <a:spcPts val="600"/>
              </a:spcBef>
            </a:pPr>
            <a:r>
              <a:rPr lang="nl-NL" dirty="0">
                <a:ea typeface="Noto Sans Symbols"/>
                <a:cs typeface="Noto Sans Symbols"/>
              </a:rPr>
              <a:t>Je hebt het recht om over je eigen lichaam te beslissen.</a:t>
            </a:r>
          </a:p>
          <a:p>
            <a:pPr marL="349200" lvl="0" indent="-349200" algn="just">
              <a:spcBef>
                <a:spcPts val="600"/>
              </a:spcBef>
            </a:pPr>
            <a:r>
              <a:rPr lang="nl-NL" dirty="0">
                <a:solidFill>
                  <a:srgbClr val="000000"/>
                </a:solidFill>
                <a:ea typeface="Noto Sans Symbols"/>
                <a:cs typeface="Noto Sans Symbols"/>
              </a:rPr>
              <a:t>Niemand mag je dwingen om wel of niet zwanger te worden. </a:t>
            </a:r>
            <a:br>
              <a:rPr lang="nl-NL" dirty="0">
                <a:solidFill>
                  <a:srgbClr val="000000"/>
                </a:solidFill>
                <a:ea typeface="Noto Sans Symbols"/>
                <a:cs typeface="Noto Sans Symbols"/>
              </a:rPr>
            </a:br>
            <a:r>
              <a:rPr lang="nl-NL" dirty="0">
                <a:ea typeface="Noto Sans Symbols"/>
                <a:cs typeface="Noto Sans Symbols"/>
              </a:rPr>
              <a:t>Dwingen is strafbaar.</a:t>
            </a:r>
          </a:p>
          <a:p>
            <a:pPr marL="349200" lvl="0" indent="-349200" algn="just">
              <a:spcBef>
                <a:spcPts val="600"/>
              </a:spcBef>
            </a:pPr>
            <a:r>
              <a:rPr lang="nl-NL" dirty="0">
                <a:solidFill>
                  <a:srgbClr val="000000"/>
                </a:solidFill>
                <a:ea typeface="Noto Sans Symbols"/>
                <a:cs typeface="Noto Sans Symbols"/>
              </a:rPr>
              <a:t>Iedereen in Nederland heeft recht op anticonceptie.</a:t>
            </a:r>
            <a:endParaRPr lang="nl-NL" dirty="0">
              <a:ea typeface="Noto Sans Symbols"/>
              <a:cs typeface="Noto Sans Symbols"/>
            </a:endParaRPr>
          </a:p>
          <a:p>
            <a:pPr marL="349200" lvl="0" indent="-349200" algn="just">
              <a:spcBef>
                <a:spcPts val="600"/>
              </a:spcBef>
            </a:pPr>
            <a:r>
              <a:rPr lang="nl-NL" dirty="0">
                <a:solidFill>
                  <a:srgbClr val="000000"/>
                </a:solidFill>
                <a:ea typeface="Noto Sans Symbols"/>
                <a:cs typeface="Noto Sans Symbols"/>
              </a:rPr>
              <a:t>De dokter heeft geheimhoudingsplicht.</a:t>
            </a:r>
            <a:endParaRPr lang="nl-NL" dirty="0">
              <a:ea typeface="Noto Sans Symbols"/>
              <a:cs typeface="Noto Sans Symbols"/>
            </a:endParaRPr>
          </a:p>
          <a:p>
            <a:pPr marL="349200" lvl="0" indent="-349200" algn="just">
              <a:spcBef>
                <a:spcPts val="600"/>
              </a:spcBef>
            </a:pPr>
            <a:r>
              <a:rPr lang="nl-NL" dirty="0">
                <a:solidFill>
                  <a:srgbClr val="000000"/>
                </a:solidFill>
                <a:ea typeface="Noto Sans Symbols"/>
                <a:cs typeface="Noto Sans Symbols"/>
              </a:rPr>
              <a:t>Voor meisjes jonger dan 18 jaar is anticonceptie gratis.</a:t>
            </a:r>
            <a:endParaRPr lang="nl-NL" dirty="0">
              <a:ea typeface="Calibri" panose="020F0502020204030204" pitchFamily="34" charset="0"/>
            </a:endParaRPr>
          </a:p>
          <a:p>
            <a:endParaRPr lang="en-US" dirty="0"/>
          </a:p>
        </p:txBody>
      </p:sp>
      <p:grpSp>
        <p:nvGrpSpPr>
          <p:cNvPr id="8" name="object 9">
            <a:extLst>
              <a:ext uri="{FF2B5EF4-FFF2-40B4-BE49-F238E27FC236}">
                <a16:creationId xmlns:a16="http://schemas.microsoft.com/office/drawing/2014/main" id="{DA40390E-759C-E34C-BFAF-AEB2F10BCB5D}"/>
              </a:ext>
            </a:extLst>
          </p:cNvPr>
          <p:cNvGrpSpPr/>
          <p:nvPr/>
        </p:nvGrpSpPr>
        <p:grpSpPr>
          <a:xfrm>
            <a:off x="9776146" y="409879"/>
            <a:ext cx="757555" cy="757555"/>
            <a:chOff x="9776146" y="409879"/>
            <a:chExt cx="757555" cy="757555"/>
          </a:xfrm>
        </p:grpSpPr>
        <p:sp>
          <p:nvSpPr>
            <p:cNvPr id="9" name="object 10">
              <a:extLst>
                <a:ext uri="{FF2B5EF4-FFF2-40B4-BE49-F238E27FC236}">
                  <a16:creationId xmlns:a16="http://schemas.microsoft.com/office/drawing/2014/main" id="{C93B0E1B-9DEE-6047-B568-8168995B3B00}"/>
                </a:ext>
              </a:extLst>
            </p:cNvPr>
            <p:cNvSpPr/>
            <p:nvPr/>
          </p:nvSpPr>
          <p:spPr>
            <a:xfrm>
              <a:off x="9776146" y="409879"/>
              <a:ext cx="757555" cy="757555"/>
            </a:xfrm>
            <a:custGeom>
              <a:avLst/>
              <a:gdLst/>
              <a:ahLst/>
              <a:cxnLst/>
              <a:rect l="l" t="t" r="r" b="b"/>
              <a:pathLst>
                <a:path w="757554" h="757555">
                  <a:moveTo>
                    <a:pt x="378675" y="0"/>
                  </a:moveTo>
                  <a:lnTo>
                    <a:pt x="331176" y="2950"/>
                  </a:lnTo>
                  <a:lnTo>
                    <a:pt x="285438" y="11564"/>
                  </a:lnTo>
                  <a:lnTo>
                    <a:pt x="241814" y="25488"/>
                  </a:lnTo>
                  <a:lnTo>
                    <a:pt x="200661" y="44366"/>
                  </a:lnTo>
                  <a:lnTo>
                    <a:pt x="162332" y="67843"/>
                  </a:lnTo>
                  <a:lnTo>
                    <a:pt x="127184" y="95565"/>
                  </a:lnTo>
                  <a:lnTo>
                    <a:pt x="95571" y="127177"/>
                  </a:lnTo>
                  <a:lnTo>
                    <a:pt x="67847" y="162324"/>
                  </a:lnTo>
                  <a:lnTo>
                    <a:pt x="44369" y="200651"/>
                  </a:lnTo>
                  <a:lnTo>
                    <a:pt x="25489" y="241803"/>
                  </a:lnTo>
                  <a:lnTo>
                    <a:pt x="11565" y="285426"/>
                  </a:lnTo>
                  <a:lnTo>
                    <a:pt x="2950" y="331164"/>
                  </a:lnTo>
                  <a:lnTo>
                    <a:pt x="0" y="378663"/>
                  </a:lnTo>
                  <a:lnTo>
                    <a:pt x="2950" y="426162"/>
                  </a:lnTo>
                  <a:lnTo>
                    <a:pt x="11565" y="471900"/>
                  </a:lnTo>
                  <a:lnTo>
                    <a:pt x="25489" y="515522"/>
                  </a:lnTo>
                  <a:lnTo>
                    <a:pt x="44369" y="556675"/>
                  </a:lnTo>
                  <a:lnTo>
                    <a:pt x="67847" y="595002"/>
                  </a:lnTo>
                  <a:lnTo>
                    <a:pt x="95571" y="630148"/>
                  </a:lnTo>
                  <a:lnTo>
                    <a:pt x="127184" y="661760"/>
                  </a:lnTo>
                  <a:lnTo>
                    <a:pt x="162332" y="689482"/>
                  </a:lnTo>
                  <a:lnTo>
                    <a:pt x="200661" y="712960"/>
                  </a:lnTo>
                  <a:lnTo>
                    <a:pt x="241814" y="731838"/>
                  </a:lnTo>
                  <a:lnTo>
                    <a:pt x="285438" y="745761"/>
                  </a:lnTo>
                  <a:lnTo>
                    <a:pt x="331176" y="754376"/>
                  </a:lnTo>
                  <a:lnTo>
                    <a:pt x="378675" y="757326"/>
                  </a:lnTo>
                  <a:lnTo>
                    <a:pt x="426174" y="754376"/>
                  </a:lnTo>
                  <a:lnTo>
                    <a:pt x="471912" y="745761"/>
                  </a:lnTo>
                  <a:lnTo>
                    <a:pt x="515535" y="731838"/>
                  </a:lnTo>
                  <a:lnTo>
                    <a:pt x="556687" y="712960"/>
                  </a:lnTo>
                  <a:lnTo>
                    <a:pt x="595014" y="689482"/>
                  </a:lnTo>
                  <a:lnTo>
                    <a:pt x="630161" y="661760"/>
                  </a:lnTo>
                  <a:lnTo>
                    <a:pt x="661773" y="630148"/>
                  </a:lnTo>
                  <a:lnTo>
                    <a:pt x="689495" y="595002"/>
                  </a:lnTo>
                  <a:lnTo>
                    <a:pt x="712972" y="556675"/>
                  </a:lnTo>
                  <a:lnTo>
                    <a:pt x="731850" y="515522"/>
                  </a:lnTo>
                  <a:lnTo>
                    <a:pt x="745774" y="471900"/>
                  </a:lnTo>
                  <a:lnTo>
                    <a:pt x="754388" y="426162"/>
                  </a:lnTo>
                  <a:lnTo>
                    <a:pt x="757339" y="378663"/>
                  </a:lnTo>
                  <a:lnTo>
                    <a:pt x="754388" y="331164"/>
                  </a:lnTo>
                  <a:lnTo>
                    <a:pt x="745774" y="285426"/>
                  </a:lnTo>
                  <a:lnTo>
                    <a:pt x="731850" y="241803"/>
                  </a:lnTo>
                  <a:lnTo>
                    <a:pt x="712972" y="200651"/>
                  </a:lnTo>
                  <a:lnTo>
                    <a:pt x="689495" y="162324"/>
                  </a:lnTo>
                  <a:lnTo>
                    <a:pt x="661773" y="127177"/>
                  </a:lnTo>
                  <a:lnTo>
                    <a:pt x="630161" y="95565"/>
                  </a:lnTo>
                  <a:lnTo>
                    <a:pt x="595014" y="67843"/>
                  </a:lnTo>
                  <a:lnTo>
                    <a:pt x="556687" y="44366"/>
                  </a:lnTo>
                  <a:lnTo>
                    <a:pt x="515535" y="25488"/>
                  </a:lnTo>
                  <a:lnTo>
                    <a:pt x="471912" y="11564"/>
                  </a:lnTo>
                  <a:lnTo>
                    <a:pt x="426174" y="2950"/>
                  </a:lnTo>
                  <a:lnTo>
                    <a:pt x="378675" y="0"/>
                  </a:lnTo>
                  <a:close/>
                </a:path>
              </a:pathLst>
            </a:custGeom>
            <a:solidFill>
              <a:srgbClr val="EE2A7B"/>
            </a:solidFill>
          </p:spPr>
          <p:txBody>
            <a:bodyPr wrap="square" lIns="0" tIns="0" rIns="0" bIns="0" rtlCol="0"/>
            <a:lstStyle/>
            <a:p>
              <a:endParaRPr/>
            </a:p>
          </p:txBody>
        </p:sp>
        <p:sp>
          <p:nvSpPr>
            <p:cNvPr id="10" name="object 11">
              <a:extLst>
                <a:ext uri="{FF2B5EF4-FFF2-40B4-BE49-F238E27FC236}">
                  <a16:creationId xmlns:a16="http://schemas.microsoft.com/office/drawing/2014/main" id="{012CC41E-D53F-D540-A9D4-2813F84C049A}"/>
                </a:ext>
              </a:extLst>
            </p:cNvPr>
            <p:cNvSpPr/>
            <p:nvPr/>
          </p:nvSpPr>
          <p:spPr>
            <a:xfrm>
              <a:off x="9865354" y="522048"/>
              <a:ext cx="493395" cy="465455"/>
            </a:xfrm>
            <a:custGeom>
              <a:avLst/>
              <a:gdLst/>
              <a:ahLst/>
              <a:cxnLst/>
              <a:rect l="l" t="t" r="r" b="b"/>
              <a:pathLst>
                <a:path w="493395" h="465455">
                  <a:moveTo>
                    <a:pt x="328676" y="0"/>
                  </a:moveTo>
                  <a:lnTo>
                    <a:pt x="246532" y="75158"/>
                  </a:lnTo>
                  <a:lnTo>
                    <a:pt x="253146" y="85095"/>
                  </a:lnTo>
                  <a:lnTo>
                    <a:pt x="270489" y="105973"/>
                  </a:lnTo>
                  <a:lnTo>
                    <a:pt x="290182" y="128649"/>
                  </a:lnTo>
                  <a:lnTo>
                    <a:pt x="303847" y="143979"/>
                  </a:lnTo>
                  <a:lnTo>
                    <a:pt x="305739" y="146354"/>
                  </a:lnTo>
                  <a:lnTo>
                    <a:pt x="305422" y="147066"/>
                  </a:lnTo>
                  <a:lnTo>
                    <a:pt x="273828" y="176641"/>
                  </a:lnTo>
                  <a:lnTo>
                    <a:pt x="124142" y="319557"/>
                  </a:lnTo>
                  <a:lnTo>
                    <a:pt x="106993" y="334722"/>
                  </a:lnTo>
                  <a:lnTo>
                    <a:pt x="88942" y="348592"/>
                  </a:lnTo>
                  <a:lnTo>
                    <a:pt x="69766" y="360848"/>
                  </a:lnTo>
                  <a:lnTo>
                    <a:pt x="39387" y="376157"/>
                  </a:lnTo>
                  <a:lnTo>
                    <a:pt x="30164" y="382125"/>
                  </a:lnTo>
                  <a:lnTo>
                    <a:pt x="21457" y="388867"/>
                  </a:lnTo>
                  <a:lnTo>
                    <a:pt x="7721" y="401193"/>
                  </a:lnTo>
                  <a:lnTo>
                    <a:pt x="4000" y="407289"/>
                  </a:lnTo>
                  <a:lnTo>
                    <a:pt x="1816" y="414350"/>
                  </a:lnTo>
                  <a:lnTo>
                    <a:pt x="584" y="417258"/>
                  </a:lnTo>
                  <a:lnTo>
                    <a:pt x="18096" y="458770"/>
                  </a:lnTo>
                  <a:lnTo>
                    <a:pt x="38878" y="465416"/>
                  </a:lnTo>
                  <a:lnTo>
                    <a:pt x="49007" y="464485"/>
                  </a:lnTo>
                  <a:lnTo>
                    <a:pt x="83831" y="436986"/>
                  </a:lnTo>
                  <a:lnTo>
                    <a:pt x="102725" y="409000"/>
                  </a:lnTo>
                  <a:lnTo>
                    <a:pt x="108102" y="400858"/>
                  </a:lnTo>
                  <a:lnTo>
                    <a:pt x="140701" y="364262"/>
                  </a:lnTo>
                  <a:lnTo>
                    <a:pt x="177164" y="330930"/>
                  </a:lnTo>
                  <a:lnTo>
                    <a:pt x="221856" y="291280"/>
                  </a:lnTo>
                  <a:lnTo>
                    <a:pt x="306702" y="216961"/>
                  </a:lnTo>
                  <a:lnTo>
                    <a:pt x="335330" y="191427"/>
                  </a:lnTo>
                  <a:lnTo>
                    <a:pt x="340880" y="185724"/>
                  </a:lnTo>
                  <a:lnTo>
                    <a:pt x="342277" y="186143"/>
                  </a:lnTo>
                  <a:lnTo>
                    <a:pt x="349848" y="194312"/>
                  </a:lnTo>
                  <a:lnTo>
                    <a:pt x="359100" y="203760"/>
                  </a:lnTo>
                  <a:lnTo>
                    <a:pt x="407454" y="251396"/>
                  </a:lnTo>
                  <a:lnTo>
                    <a:pt x="493001" y="172097"/>
                  </a:lnTo>
                  <a:lnTo>
                    <a:pt x="491498" y="168429"/>
                  </a:lnTo>
                  <a:lnTo>
                    <a:pt x="473879" y="149280"/>
                  </a:lnTo>
                  <a:lnTo>
                    <a:pt x="424740" y="98515"/>
                  </a:lnTo>
                  <a:lnTo>
                    <a:pt x="328676" y="0"/>
                  </a:lnTo>
                  <a:close/>
                </a:path>
              </a:pathLst>
            </a:custGeom>
            <a:solidFill>
              <a:srgbClr val="FFFFFF"/>
            </a:solidFill>
          </p:spPr>
          <p:txBody>
            <a:bodyPr wrap="square" lIns="0" tIns="0" rIns="0" bIns="0" rtlCol="0"/>
            <a:lstStyle/>
            <a:p>
              <a:endParaRPr/>
            </a:p>
          </p:txBody>
        </p:sp>
        <p:pic>
          <p:nvPicPr>
            <p:cNvPr id="11" name="object 12">
              <a:extLst>
                <a:ext uri="{FF2B5EF4-FFF2-40B4-BE49-F238E27FC236}">
                  <a16:creationId xmlns:a16="http://schemas.microsoft.com/office/drawing/2014/main" id="{E7915EFE-973B-3A4C-A8E2-11ED1D7B6C3D}"/>
                </a:ext>
              </a:extLst>
            </p:cNvPr>
            <p:cNvPicPr/>
            <p:nvPr/>
          </p:nvPicPr>
          <p:blipFill>
            <a:blip r:embed="rId5" cstate="screen">
              <a:extLst>
                <a:ext uri="{28A0092B-C50C-407E-A947-70E740481C1C}">
                  <a14:useLocalDpi xmlns:a14="http://schemas.microsoft.com/office/drawing/2010/main"/>
                </a:ext>
              </a:extLst>
            </a:blip>
            <a:stretch>
              <a:fillRect/>
            </a:stretch>
          </p:blipFill>
          <p:spPr>
            <a:xfrm>
              <a:off x="10070284" y="477875"/>
              <a:ext cx="120927" cy="114234"/>
            </a:xfrm>
            <a:prstGeom prst="rect">
              <a:avLst/>
            </a:prstGeom>
          </p:spPr>
        </p:pic>
        <p:pic>
          <p:nvPicPr>
            <p:cNvPr id="12" name="object 13">
              <a:extLst>
                <a:ext uri="{FF2B5EF4-FFF2-40B4-BE49-F238E27FC236}">
                  <a16:creationId xmlns:a16="http://schemas.microsoft.com/office/drawing/2014/main" id="{EC6C3183-24AC-8C41-B2FE-1EDD40EB1C42}"/>
                </a:ext>
              </a:extLst>
            </p:cNvPr>
            <p:cNvPicPr/>
            <p:nvPr/>
          </p:nvPicPr>
          <p:blipFill>
            <a:blip r:embed="rId6" cstate="screen">
              <a:extLst>
                <a:ext uri="{28A0092B-C50C-407E-A947-70E740481C1C}">
                  <a14:useLocalDpi xmlns:a14="http://schemas.microsoft.com/office/drawing/2010/main"/>
                </a:ext>
              </a:extLst>
            </a:blip>
            <a:stretch>
              <a:fillRect/>
            </a:stretch>
          </p:blipFill>
          <p:spPr>
            <a:xfrm>
              <a:off x="10278096" y="698713"/>
              <a:ext cx="121323" cy="115331"/>
            </a:xfrm>
            <a:prstGeom prst="rect">
              <a:avLst/>
            </a:prstGeom>
          </p:spPr>
        </p:pic>
        <p:sp>
          <p:nvSpPr>
            <p:cNvPr id="13" name="object 14">
              <a:extLst>
                <a:ext uri="{FF2B5EF4-FFF2-40B4-BE49-F238E27FC236}">
                  <a16:creationId xmlns:a16="http://schemas.microsoft.com/office/drawing/2014/main" id="{F116511B-330D-3444-A2AC-7B1FADB0D56E}"/>
                </a:ext>
              </a:extLst>
            </p:cNvPr>
            <p:cNvSpPr/>
            <p:nvPr/>
          </p:nvSpPr>
          <p:spPr>
            <a:xfrm>
              <a:off x="10082768" y="929399"/>
              <a:ext cx="320675" cy="91440"/>
            </a:xfrm>
            <a:custGeom>
              <a:avLst/>
              <a:gdLst/>
              <a:ahLst/>
              <a:cxnLst/>
              <a:rect l="l" t="t" r="r" b="b"/>
              <a:pathLst>
                <a:path w="320675" h="91440">
                  <a:moveTo>
                    <a:pt x="297495" y="91046"/>
                  </a:moveTo>
                  <a:lnTo>
                    <a:pt x="256511" y="91046"/>
                  </a:lnTo>
                  <a:lnTo>
                    <a:pt x="288666" y="91071"/>
                  </a:lnTo>
                  <a:lnTo>
                    <a:pt x="297416" y="91071"/>
                  </a:lnTo>
                  <a:close/>
                </a:path>
                <a:path w="320675" h="91440">
                  <a:moveTo>
                    <a:pt x="285288" y="39700"/>
                  </a:moveTo>
                  <a:lnTo>
                    <a:pt x="282062" y="39712"/>
                  </a:lnTo>
                  <a:lnTo>
                    <a:pt x="32151" y="39712"/>
                  </a:lnTo>
                  <a:lnTo>
                    <a:pt x="25138" y="40248"/>
                  </a:lnTo>
                  <a:lnTo>
                    <a:pt x="0" y="65257"/>
                  </a:lnTo>
                  <a:lnTo>
                    <a:pt x="1670" y="73552"/>
                  </a:lnTo>
                  <a:lnTo>
                    <a:pt x="31872" y="91059"/>
                  </a:lnTo>
                  <a:lnTo>
                    <a:pt x="297495" y="91046"/>
                  </a:lnTo>
                  <a:lnTo>
                    <a:pt x="305239" y="88557"/>
                  </a:lnTo>
                  <a:lnTo>
                    <a:pt x="311932" y="82956"/>
                  </a:lnTo>
                  <a:lnTo>
                    <a:pt x="318227" y="75217"/>
                  </a:lnTo>
                  <a:lnTo>
                    <a:pt x="320590" y="66411"/>
                  </a:lnTo>
                  <a:lnTo>
                    <a:pt x="318987" y="57438"/>
                  </a:lnTo>
                  <a:lnTo>
                    <a:pt x="288513" y="39712"/>
                  </a:lnTo>
                  <a:lnTo>
                    <a:pt x="285288" y="39700"/>
                  </a:lnTo>
                  <a:close/>
                </a:path>
                <a:path w="320675" h="91440">
                  <a:moveTo>
                    <a:pt x="261907" y="0"/>
                  </a:moveTo>
                  <a:lnTo>
                    <a:pt x="58694" y="0"/>
                  </a:lnTo>
                  <a:lnTo>
                    <a:pt x="49576" y="1852"/>
                  </a:lnTo>
                  <a:lnTo>
                    <a:pt x="42110" y="6897"/>
                  </a:lnTo>
                  <a:lnTo>
                    <a:pt x="37065" y="14364"/>
                  </a:lnTo>
                  <a:lnTo>
                    <a:pt x="35212" y="23482"/>
                  </a:lnTo>
                  <a:lnTo>
                    <a:pt x="35212" y="29768"/>
                  </a:lnTo>
                  <a:lnTo>
                    <a:pt x="37726" y="35483"/>
                  </a:lnTo>
                  <a:lnTo>
                    <a:pt x="41778" y="39712"/>
                  </a:lnTo>
                  <a:lnTo>
                    <a:pt x="278848" y="39700"/>
                  </a:lnTo>
                  <a:lnTo>
                    <a:pt x="282887" y="35483"/>
                  </a:lnTo>
                  <a:lnTo>
                    <a:pt x="285389" y="29768"/>
                  </a:lnTo>
                  <a:lnTo>
                    <a:pt x="285389" y="23482"/>
                  </a:lnTo>
                  <a:lnTo>
                    <a:pt x="283536" y="14364"/>
                  </a:lnTo>
                  <a:lnTo>
                    <a:pt x="278491" y="6897"/>
                  </a:lnTo>
                  <a:lnTo>
                    <a:pt x="271025" y="1852"/>
                  </a:lnTo>
                  <a:lnTo>
                    <a:pt x="261907" y="0"/>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685551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bg object 16">
            <a:extLst>
              <a:ext uri="{FF2B5EF4-FFF2-40B4-BE49-F238E27FC236}">
                <a16:creationId xmlns:a16="http://schemas.microsoft.com/office/drawing/2014/main" id="{24A95D40-0C9C-EC49-8A39-8A7C487E2389}"/>
              </a:ext>
            </a:extLst>
          </p:cNvPr>
          <p:cNvPicPr/>
          <p:nvPr/>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bg object 22">
            <a:extLst>
              <a:ext uri="{FF2B5EF4-FFF2-40B4-BE49-F238E27FC236}">
                <a16:creationId xmlns:a16="http://schemas.microsoft.com/office/drawing/2014/main" id="{1D2E9425-A46B-BC46-B039-6C7898E4C7C6}"/>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7" name="Picture 6">
            <a:extLst>
              <a:ext uri="{FF2B5EF4-FFF2-40B4-BE49-F238E27FC236}">
                <a16:creationId xmlns:a16="http://schemas.microsoft.com/office/drawing/2014/main" id="{F1670A22-240B-7E4A-A724-64EEF8542518}"/>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5" name="TextBox 4">
            <a:extLst>
              <a:ext uri="{FF2B5EF4-FFF2-40B4-BE49-F238E27FC236}">
                <a16:creationId xmlns:a16="http://schemas.microsoft.com/office/drawing/2014/main" id="{BF6422A7-5015-0148-A5E3-A7E4E362BC93}"/>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ANTICONCEPTIE</a:t>
            </a:r>
            <a:endParaRPr lang="en-US" sz="2200" dirty="0">
              <a:solidFill>
                <a:schemeClr val="bg1"/>
              </a:solidFill>
            </a:endParaRPr>
          </a:p>
          <a:p>
            <a:endParaRPr lang="en-US" dirty="0"/>
          </a:p>
        </p:txBody>
      </p:sp>
      <p:sp>
        <p:nvSpPr>
          <p:cNvPr id="2" name="Title 1">
            <a:extLst>
              <a:ext uri="{FF2B5EF4-FFF2-40B4-BE49-F238E27FC236}">
                <a16:creationId xmlns:a16="http://schemas.microsoft.com/office/drawing/2014/main" id="{C015A882-AA99-AB43-BC63-DE06C874C438}"/>
              </a:ext>
            </a:extLst>
          </p:cNvPr>
          <p:cNvSpPr>
            <a:spLocks noGrp="1"/>
          </p:cNvSpPr>
          <p:nvPr>
            <p:ph type="title"/>
          </p:nvPr>
        </p:nvSpPr>
        <p:spPr/>
        <p:txBody>
          <a:bodyPr/>
          <a:lstStyle/>
          <a:p>
            <a:r>
              <a:rPr lang="nl-NL" dirty="0"/>
              <a:t>Wat kan je doen?</a:t>
            </a:r>
            <a:endParaRPr lang="en-US" dirty="0"/>
          </a:p>
        </p:txBody>
      </p:sp>
      <p:sp>
        <p:nvSpPr>
          <p:cNvPr id="3" name="Content Placeholder 2">
            <a:extLst>
              <a:ext uri="{FF2B5EF4-FFF2-40B4-BE49-F238E27FC236}">
                <a16:creationId xmlns:a16="http://schemas.microsoft.com/office/drawing/2014/main" id="{65A0F5DC-86B2-5C44-B2E4-4A9CD09C4C22}"/>
              </a:ext>
            </a:extLst>
          </p:cNvPr>
          <p:cNvSpPr>
            <a:spLocks noGrp="1"/>
          </p:cNvSpPr>
          <p:nvPr>
            <p:ph idx="1"/>
          </p:nvPr>
        </p:nvSpPr>
        <p:spPr/>
        <p:txBody>
          <a:bodyPr/>
          <a:lstStyle/>
          <a:p>
            <a:pPr>
              <a:lnSpc>
                <a:spcPct val="100000"/>
              </a:lnSpc>
            </a:pPr>
            <a:r>
              <a:rPr lang="nl-NL" dirty="0"/>
              <a:t>Hoe kom je aan anticonceptie? </a:t>
            </a:r>
          </a:p>
          <a:p>
            <a:r>
              <a:rPr lang="nl-NL" dirty="0"/>
              <a:t>Stiekem anticonceptie gebruiken</a:t>
            </a:r>
          </a:p>
          <a:p>
            <a:r>
              <a:rPr lang="nl-NL" dirty="0"/>
              <a:t>Mannen en anticonceptie</a:t>
            </a:r>
          </a:p>
          <a:p>
            <a:r>
              <a:rPr lang="nl-NL" dirty="0"/>
              <a:t>Met je kind praten </a:t>
            </a:r>
          </a:p>
        </p:txBody>
      </p:sp>
      <p:pic>
        <p:nvPicPr>
          <p:cNvPr id="14" name="Picture 13">
            <a:extLst>
              <a:ext uri="{FF2B5EF4-FFF2-40B4-BE49-F238E27FC236}">
                <a16:creationId xmlns:a16="http://schemas.microsoft.com/office/drawing/2014/main" id="{1F2C064D-EB1F-F642-B7F0-3884F69C2362}"/>
              </a:ext>
            </a:extLst>
          </p:cNvPr>
          <p:cNvPicPr>
            <a:picLocks noChangeAspect="1"/>
          </p:cNvPicPr>
          <p:nvPr/>
        </p:nvPicPr>
        <p:blipFill>
          <a:blip r:embed="rId5"/>
          <a:stretch>
            <a:fillRect/>
          </a:stretch>
        </p:blipFill>
        <p:spPr>
          <a:xfrm>
            <a:off x="9618506" y="522364"/>
            <a:ext cx="1072834" cy="552041"/>
          </a:xfrm>
          <a:prstGeom prst="rect">
            <a:avLst/>
          </a:prstGeom>
        </p:spPr>
      </p:pic>
    </p:spTree>
    <p:extLst>
      <p:ext uri="{BB962C8B-B14F-4D97-AF65-F5344CB8AC3E}">
        <p14:creationId xmlns:p14="http://schemas.microsoft.com/office/powerpoint/2010/main" val="13031252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ndertitel 2">
            <a:extLst>
              <a:ext uri="{FF2B5EF4-FFF2-40B4-BE49-F238E27FC236}">
                <a16:creationId xmlns:a16="http://schemas.microsoft.com/office/drawing/2014/main" id="{CE9E7E72-741D-6D4E-ABA7-3D0EA783FB0A}"/>
              </a:ext>
            </a:extLst>
          </p:cNvPr>
          <p:cNvSpPr txBox="1">
            <a:spLocks/>
          </p:cNvSpPr>
          <p:nvPr/>
        </p:nvSpPr>
        <p:spPr>
          <a:xfrm>
            <a:off x="677780" y="1636295"/>
            <a:ext cx="9144000" cy="38237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Praat met elkaar over deze thema’s, </a:t>
            </a:r>
            <a:br>
              <a:rPr lang="nl-NL" dirty="0">
                <a:solidFill>
                  <a:schemeClr val="bg1"/>
                </a:solidFill>
                <a:latin typeface="+mj-lt"/>
                <a:ea typeface="Noto Sans Symbols"/>
                <a:cs typeface="Noto Sans Symbols"/>
              </a:rPr>
            </a:br>
            <a:r>
              <a:rPr lang="nl-NL" dirty="0">
                <a:solidFill>
                  <a:schemeClr val="bg1"/>
                </a:solidFill>
                <a:latin typeface="+mj-lt"/>
                <a:ea typeface="Noto Sans Symbols"/>
                <a:cs typeface="Noto Sans Symbols"/>
              </a:rPr>
              <a:t>niet alleen als er een directe aanleiding is.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Schaam je niet als je slachtoffer bent.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Vraag om hulp. Je kunt ook hulp vragen </a:t>
            </a:r>
            <a:br>
              <a:rPr lang="nl-NL" dirty="0">
                <a:solidFill>
                  <a:schemeClr val="bg1"/>
                </a:solidFill>
                <a:latin typeface="+mj-lt"/>
                <a:ea typeface="Noto Sans Symbols"/>
                <a:cs typeface="Noto Sans Symbols"/>
              </a:rPr>
            </a:br>
            <a:r>
              <a:rPr lang="nl-NL" dirty="0">
                <a:solidFill>
                  <a:schemeClr val="bg1"/>
                </a:solidFill>
                <a:latin typeface="+mj-lt"/>
                <a:ea typeface="Noto Sans Symbols"/>
                <a:cs typeface="Noto Sans Symbols"/>
              </a:rPr>
              <a:t>voor een ander die in nood zit.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Signaleer wanneer anderen hulp nodig hebben. </a:t>
            </a:r>
          </a:p>
        </p:txBody>
      </p:sp>
      <p:sp>
        <p:nvSpPr>
          <p:cNvPr id="10" name="Title 1">
            <a:extLst>
              <a:ext uri="{FF2B5EF4-FFF2-40B4-BE49-F238E27FC236}">
                <a16:creationId xmlns:a16="http://schemas.microsoft.com/office/drawing/2014/main" id="{9B15277C-2B10-5648-B259-ADE378D713E4}"/>
              </a:ext>
            </a:extLst>
          </p:cNvPr>
          <p:cNvSpPr>
            <a:spLocks noGrp="1"/>
          </p:cNvSpPr>
          <p:nvPr>
            <p:ph type="title"/>
          </p:nvPr>
        </p:nvSpPr>
        <p:spPr>
          <a:xfrm>
            <a:off x="677780" y="758747"/>
            <a:ext cx="10515600" cy="639216"/>
          </a:xfrm>
        </p:spPr>
        <p:txBody>
          <a:bodyPr/>
          <a:lstStyle/>
          <a:p>
            <a:pPr algn="l"/>
            <a:r>
              <a:rPr lang="nl-NL" dirty="0"/>
              <a:t>Afsluiten</a:t>
            </a:r>
            <a:endParaRPr lang="en-US" dirty="0"/>
          </a:p>
        </p:txBody>
      </p:sp>
    </p:spTree>
    <p:extLst>
      <p:ext uri="{BB962C8B-B14F-4D97-AF65-F5344CB8AC3E}">
        <p14:creationId xmlns:p14="http://schemas.microsoft.com/office/powerpoint/2010/main" val="1945811274"/>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984</Words>
  <Application>Microsoft Office PowerPoint</Application>
  <PresentationFormat>Breedbeeld</PresentationFormat>
  <Paragraphs>73</Paragraphs>
  <Slides>8</Slides>
  <Notes>8</Notes>
  <HiddenSlides>0</HiddenSlides>
  <MMClips>0</MMClips>
  <ScaleCrop>false</ScaleCrop>
  <HeadingPairs>
    <vt:vector size="6" baseType="variant">
      <vt:variant>
        <vt:lpstr>Gebruikte lettertypen</vt:lpstr>
      </vt:variant>
      <vt:variant>
        <vt:i4>5</vt:i4>
      </vt:variant>
      <vt:variant>
        <vt:lpstr>Thema</vt:lpstr>
      </vt:variant>
      <vt:variant>
        <vt:i4>2</vt:i4>
      </vt:variant>
      <vt:variant>
        <vt:lpstr>Diatitels</vt:lpstr>
      </vt:variant>
      <vt:variant>
        <vt:i4>8</vt:i4>
      </vt:variant>
    </vt:vector>
  </HeadingPairs>
  <TitlesOfParts>
    <vt:vector size="15" baseType="lpstr">
      <vt:lpstr>Arial</vt:lpstr>
      <vt:lpstr>Calibri</vt:lpstr>
      <vt:lpstr>Calibri Light</vt:lpstr>
      <vt:lpstr>Noto Sans Symbols</vt:lpstr>
      <vt:lpstr>System Font Regular</vt:lpstr>
      <vt:lpstr>Kantoorthema</vt:lpstr>
      <vt:lpstr>1_Kantoorthema</vt:lpstr>
      <vt:lpstr>PowerPoint-presentatie</vt:lpstr>
      <vt:lpstr>Anticonceptie </vt:lpstr>
      <vt:lpstr>PowerPoint-presentatie</vt:lpstr>
      <vt:lpstr>PowerPoint-presentatie</vt:lpstr>
      <vt:lpstr>“Mijn vriendin is 32 jaar en heeft al 7 kinderen. Ze heeft geen geld om voor haar kinderen te zorgen. Toch mag ze geen anticonceptie van haar man gebruiken.” (Louisa, 25)  </vt:lpstr>
      <vt:lpstr>Wat zijn je rechten?</vt:lpstr>
      <vt:lpstr>Wat kan je doen?</vt:lpstr>
      <vt:lpstr>Afsluiten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Imane Daoudi</dc:creator>
  <cp:lastModifiedBy>Pinar Besli</cp:lastModifiedBy>
  <cp:revision>4</cp:revision>
  <dcterms:created xsi:type="dcterms:W3CDTF">2022-01-25T14:14:36Z</dcterms:created>
  <dcterms:modified xsi:type="dcterms:W3CDTF">2022-02-01T12:04:52Z</dcterms:modified>
</cp:coreProperties>
</file>