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299" r:id="rId6"/>
    <p:sldId id="320" r:id="rId7"/>
    <p:sldId id="300" r:id="rId8"/>
    <p:sldId id="301"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2774" autoAdjust="0"/>
  </p:normalViewPr>
  <p:slideViewPr>
    <p:cSldViewPr snapToGrid="0" snapToObjects="1">
      <p:cViewPr varScale="1">
        <p:scale>
          <a:sx n="61" d="100"/>
          <a:sy n="61" d="100"/>
        </p:scale>
        <p:origin x="1493" y="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5343B3-0082-DD4A-9545-4AC90D8611B0}"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35FD8F-1819-9341-82AC-01C9CC0F2589}" type="slidenum">
              <a:rPr lang="nl-NL" smtClean="0"/>
              <a:t>‹nr.›</a:t>
            </a:fld>
            <a:endParaRPr lang="nl-NL"/>
          </a:p>
        </p:txBody>
      </p:sp>
    </p:spTree>
    <p:extLst>
      <p:ext uri="{BB962C8B-B14F-4D97-AF65-F5344CB8AC3E}">
        <p14:creationId xmlns:p14="http://schemas.microsoft.com/office/powerpoint/2010/main" val="4207995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Achtergrondinformatie</a:t>
            </a:r>
          </a:p>
          <a:p>
            <a:pPr algn="just">
              <a:lnSpc>
                <a:spcPct val="115000"/>
              </a:lnSpc>
            </a:pPr>
            <a:r>
              <a:rPr lang="nl-NL" sz="1800" i="1" dirty="0">
                <a:effectLst/>
                <a:latin typeface="Calibri" panose="020F0502020204030204" pitchFamily="34" charset="0"/>
                <a:ea typeface="Calibri" panose="020F0502020204030204" pitchFamily="34" charset="0"/>
              </a:rPr>
              <a:t>Bij huwelijkse gevangenschap lukt het iemand niet een (religieus) huwelijk te beëindigen. Het komt vooral voor bij joden, moslims, christenen en hindoes.  Vrouwen zijn meestal het slachtoffer. Het lukt vaak wel om voor de wet te scheiden, maar om het religieus huwelijk te beëindigen is de medewerking van de partner vereist.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Een vrouw die ‘gevangen’ zit in het huwelijk kan vaak niet opnieuw trouwen. In het land van herkomst wordt dat gezien als overspel. De vrouw kan vaak ook niet reizen in het land van herkomst zonder toestemming van de man. Daarnaast zijn de financiële gevolgen van een echtscheiding voor veel vrouwen groot. Soms moet zij de man financieel compenseren door haar financiële rechten, zoals bruidsgave en het recht op alimentatie en bezittingen, op te geven. De mannelijke partner kan vaak wel zonder gevolgen opnieuw trouwen.</a:t>
            </a:r>
            <a:endParaRPr lang="nl-NL" sz="1800" i="1" dirty="0">
              <a:effectLst/>
              <a:latin typeface="Arial" panose="020B0604020202020204" pitchFamily="34" charset="0"/>
              <a:ea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dirty="0">
                <a:latin typeface="+mn-lt"/>
              </a:rPr>
              <a:t>Speel de animatie huwelijkse gevangenschap af. </a:t>
            </a:r>
          </a:p>
          <a:p>
            <a:endParaRPr lang="nl-NL" dirty="0"/>
          </a:p>
          <a:p>
            <a:pPr algn="just">
              <a:lnSpc>
                <a:spcPct val="107000"/>
              </a:lnSpc>
              <a:spcAft>
                <a:spcPts val="800"/>
              </a:spcAft>
            </a:pPr>
            <a:r>
              <a:rPr lang="nl-NL" sz="1200" b="1" dirty="0">
                <a:solidFill>
                  <a:srgbClr val="000000"/>
                </a:solidFill>
                <a:effectLst/>
                <a:latin typeface="Calibri" panose="020F0502020204030204" pitchFamily="34" charset="0"/>
                <a:ea typeface="Calibri" panose="020F0502020204030204" pitchFamily="34" charset="0"/>
              </a:rPr>
              <a:t>Algemene vragen:</a:t>
            </a:r>
            <a:endParaRPr lang="nl-NL" sz="120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heb je gezien? Wat gebeurt er volgens jou?</a:t>
            </a:r>
            <a:endParaRPr lang="nl-NL" sz="1200" dirty="0">
              <a:effectLst/>
              <a:latin typeface="Noto Sans Symbols"/>
              <a:ea typeface="Noto Sans Symbols"/>
              <a:cs typeface="Noto Sans Symbols"/>
            </a:endParaRPr>
          </a:p>
          <a:p>
            <a:pPr algn="just">
              <a:lnSpc>
                <a:spcPct val="107000"/>
              </a:lnSpc>
              <a:spcAft>
                <a:spcPts val="800"/>
              </a:spcAft>
            </a:pPr>
            <a:r>
              <a:rPr lang="nl-NL" sz="1200" i="1" dirty="0">
                <a:solidFill>
                  <a:srgbClr val="000000"/>
                </a:solidFill>
                <a:effectLst/>
                <a:latin typeface="Calibri" panose="020F0502020204030204" pitchFamily="34" charset="0"/>
                <a:ea typeface="Calibri" panose="020F0502020204030204" pitchFamily="34" charset="0"/>
              </a:rPr>
              <a:t> </a:t>
            </a:r>
            <a:endParaRPr lang="nl-NL" sz="1200" dirty="0">
              <a:effectLst/>
              <a:latin typeface="Calibri" panose="020F0502020204030204" pitchFamily="34" charset="0"/>
              <a:ea typeface="Calibri" panose="020F0502020204030204" pitchFamily="34" charset="0"/>
            </a:endParaRPr>
          </a:p>
          <a:p>
            <a:pPr algn="just">
              <a:lnSpc>
                <a:spcPct val="107000"/>
              </a:lnSpc>
              <a:spcAft>
                <a:spcPts val="800"/>
              </a:spcAft>
            </a:pPr>
            <a:r>
              <a:rPr lang="nl-NL" sz="1200" b="1" dirty="0">
                <a:solidFill>
                  <a:srgbClr val="000000"/>
                </a:solidFill>
                <a:effectLst/>
                <a:latin typeface="Calibri" panose="020F0502020204030204" pitchFamily="34" charset="0"/>
                <a:ea typeface="Calibri" panose="020F0502020204030204" pitchFamily="34" charset="0"/>
              </a:rPr>
              <a:t>Verdiepende vragen:</a:t>
            </a:r>
            <a:endParaRPr lang="nl-NL" sz="120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vind je van wat je zag? Wat vind je van het gedrag van de ‘personen’ in de animatie? </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zou je doen als je dit z</a:t>
            </a:r>
            <a:r>
              <a:rPr lang="nl-NL" sz="1200" i="1" dirty="0">
                <a:effectLst/>
                <a:latin typeface="Noto Sans Symbols"/>
                <a:ea typeface="Noto Sans Symbols"/>
                <a:cs typeface="Noto Sans Symbols"/>
              </a:rPr>
              <a:t>iet</a:t>
            </a:r>
            <a:r>
              <a:rPr lang="nl-NL" sz="1200" i="1" dirty="0">
                <a:solidFill>
                  <a:srgbClr val="000000"/>
                </a:solidFill>
                <a:effectLst/>
                <a:latin typeface="Noto Sans Symbols"/>
                <a:ea typeface="Noto Sans Symbols"/>
                <a:cs typeface="Noto Sans Symbols"/>
              </a:rPr>
              <a:t> gebeuren?</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Heb je in de animatie iets gezien of gehoord waar je het niet mee eens bent</a:t>
            </a:r>
            <a:r>
              <a:rPr lang="nl-NL" sz="1200" i="1" dirty="0">
                <a:effectLst/>
                <a:latin typeface="Noto Sans Symbols"/>
                <a:ea typeface="Noto Sans Symbols"/>
                <a:cs typeface="Noto Sans Symbols"/>
              </a:rPr>
              <a:t>?</a:t>
            </a:r>
            <a:r>
              <a:rPr lang="nl-NL" sz="1200" i="1" dirty="0">
                <a:solidFill>
                  <a:srgbClr val="000000"/>
                </a:solidFill>
                <a:effectLst/>
                <a:latin typeface="Noto Sans Symbols"/>
                <a:ea typeface="Noto Sans Symbols"/>
                <a:cs typeface="Noto Sans Symbols"/>
              </a:rPr>
              <a:t> Zo ja, </a:t>
            </a:r>
            <a:r>
              <a:rPr lang="nl-NL" sz="1200" i="1" dirty="0">
                <a:effectLst/>
                <a:latin typeface="Noto Sans Symbols"/>
                <a:ea typeface="Noto Sans Symbols"/>
                <a:cs typeface="Noto Sans Symbols"/>
              </a:rPr>
              <a:t>w</a:t>
            </a:r>
            <a:r>
              <a:rPr lang="nl-NL" sz="1200" i="1" dirty="0">
                <a:solidFill>
                  <a:srgbClr val="000000"/>
                </a:solidFill>
                <a:effectLst/>
                <a:latin typeface="Noto Sans Symbols"/>
                <a:ea typeface="Noto Sans Symbols"/>
                <a:cs typeface="Noto Sans Symbols"/>
              </a:rPr>
              <a:t>aarom ben je het er niet mee eens?</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Weet je wat de gevolgen zijn van huwelijkse gevangenschap?</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Ken je situaties van huwelijks</a:t>
            </a:r>
            <a:r>
              <a:rPr lang="nl-NL" sz="1200" i="1" dirty="0">
                <a:effectLst/>
                <a:latin typeface="Noto Sans Symbols"/>
                <a:ea typeface="Noto Sans Symbols"/>
                <a:cs typeface="Noto Sans Symbols"/>
              </a:rPr>
              <a:t>e gevangenschap</a:t>
            </a:r>
            <a:r>
              <a:rPr lang="nl-NL" sz="1200" i="1" dirty="0">
                <a:solidFill>
                  <a:srgbClr val="000000"/>
                </a:solidFill>
                <a:effectLst/>
                <a:latin typeface="Noto Sans Symbols"/>
                <a:ea typeface="Noto Sans Symbols"/>
                <a:cs typeface="Noto Sans Symbols"/>
              </a:rPr>
              <a:t>? Wat gebeurde er? </a:t>
            </a:r>
            <a:endParaRPr lang="nl-NL" sz="1200" dirty="0">
              <a:effectLst/>
              <a:latin typeface="Noto Sans Symbols"/>
              <a:ea typeface="Noto Sans Symbols"/>
              <a:cs typeface="Noto Sans Symbols"/>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3431820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a:t>
            </a:r>
            <a:r>
              <a:rPr lang="nl-NL" sz="1200" i="0" u="none">
                <a:solidFill>
                  <a:srgbClr val="000000"/>
                </a:solidFill>
                <a:effectLst/>
                <a:latin typeface="Calibri" panose="020F0502020204030204" pitchFamily="34" charset="0"/>
                <a:ea typeface="Calibri" panose="020F0502020204030204" pitchFamily="34" charset="0"/>
              </a:rPr>
              <a:t>ze Sara </a:t>
            </a:r>
            <a:r>
              <a:rPr lang="nl-NL" sz="1200" i="0" u="none" dirty="0">
                <a:solidFill>
                  <a:srgbClr val="000000"/>
                </a:solidFill>
                <a:effectLst/>
                <a:latin typeface="Calibri" panose="020F0502020204030204" pitchFamily="34" charset="0"/>
                <a:ea typeface="Calibri" panose="020F0502020204030204" pitchFamily="34" charset="0"/>
              </a:rPr>
              <a:t>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Huwelijkse gevangenschap is strafbaar in Nederland: </a:t>
            </a:r>
            <a:r>
              <a:rPr lang="nl-NL" sz="1200" i="1" dirty="0">
                <a:solidFill>
                  <a:srgbClr val="000000"/>
                </a:solidFill>
                <a:effectLst/>
                <a:latin typeface="Calibri" panose="020F0502020204030204" pitchFamily="34" charset="0"/>
                <a:ea typeface="Calibri" panose="020F0502020204030204" pitchFamily="34" charset="0"/>
              </a:rPr>
              <a:t>De rechter kan de partner verplichten om mee te werken </a:t>
            </a:r>
            <a:r>
              <a:rPr lang="nl-NL" sz="1200" i="1" dirty="0">
                <a:effectLst/>
                <a:latin typeface="Calibri" panose="020F0502020204030204" pitchFamily="34" charset="0"/>
                <a:ea typeface="Calibri" panose="020F0502020204030204" pitchFamily="34" charset="0"/>
              </a:rPr>
              <a:t>aan de religieuze scheiding</a:t>
            </a:r>
            <a:r>
              <a:rPr lang="nl-NL" sz="1200" i="1" dirty="0">
                <a:solidFill>
                  <a:srgbClr val="000000"/>
                </a:solidFill>
                <a:effectLst/>
                <a:latin typeface="Calibri" panose="020F0502020204030204" pitchFamily="34" charset="0"/>
                <a:ea typeface="Calibri" panose="020F0502020204030204" pitchFamily="34" charset="0"/>
              </a:rPr>
              <a:t>. De partner kan een geldboete krijgen als hij niet meewerkt. </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Eerst voor de wet, daarna voor het geloof trouwen: </a:t>
            </a:r>
            <a:r>
              <a:rPr lang="nl-NL" sz="1200" i="1" dirty="0">
                <a:effectLst/>
                <a:latin typeface="Noto Sans Symbols"/>
                <a:ea typeface="Noto Sans Symbols"/>
                <a:cs typeface="Noto Sans Symbols"/>
              </a:rPr>
              <a:t>De Nederlandse wet beschermt je en regelt automatisch een aantal zaken voor je als je gaat scheiden. Bijvoorbeeld geld voor de kinderen of de verdeling van spullen. </a:t>
            </a:r>
            <a:endParaRPr lang="nl-NL" sz="1200" dirty="0">
              <a:effectLst/>
              <a:latin typeface="Calibri" panose="020F0502020204030204" pitchFamily="34" charset="0"/>
              <a:ea typeface="Calibri" panose="020F0502020204030204" pitchFamily="34" charset="0"/>
            </a:endParaRPr>
          </a:p>
          <a:p>
            <a:endParaRPr lang="nl-NL" sz="1200" i="0" dirty="0">
              <a:latin typeface="+mn-lt"/>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1285672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Huwelijkse gevangenschap voorkomen</a:t>
            </a:r>
            <a:r>
              <a:rPr lang="nl-NL" sz="1200" b="1" i="0" dirty="0">
                <a:solidFill>
                  <a:srgbClr val="000000"/>
                </a:solidFill>
                <a:effectLst/>
                <a:latin typeface="Noto Sans Symbols"/>
                <a:ea typeface="Noto Sans Symbols"/>
                <a:cs typeface="Noto Sans Symbols"/>
              </a:rPr>
              <a:t>: </a:t>
            </a:r>
            <a:r>
              <a:rPr lang="nl-NL" sz="1200" i="1" dirty="0">
                <a:effectLst/>
                <a:latin typeface="Calibri" panose="020F0502020204030204" pitchFamily="34" charset="0"/>
                <a:ea typeface="Calibri" panose="020F0502020204030204" pitchFamily="34" charset="0"/>
              </a:rPr>
              <a:t>Veertig procent</a:t>
            </a:r>
            <a:r>
              <a:rPr lang="nl-NL" sz="1200" i="1" dirty="0">
                <a:solidFill>
                  <a:srgbClr val="000000"/>
                </a:solidFill>
                <a:effectLst/>
                <a:latin typeface="Calibri" panose="020F0502020204030204" pitchFamily="34" charset="0"/>
                <a:ea typeface="Calibri" panose="020F0502020204030204" pitchFamily="34" charset="0"/>
              </a:rPr>
              <a:t> van de huwelijken eindigt in een scheiding. Daarom is het belangrijk om, het liefst vooraf, afspraken te maken bij de notaris. Bij de notaris kunnen stellen vastleggen wat er moet gebeuren als ze gaan scheiden. Ze kunnen afspreken dat als ze voor de wet scheiden, ze automatisch ook voor het geloof scheiden en dat de partner een boete moet betalen als die niet meewerkt. Ook kunnen er afspraken worden gemaakt over de bruidsschat. Benadruk dat afspraken die bij de imam zijn gemaakt niet geldig zijn voor de Nederlandse wet. Ook getrouwde stellen, kunnen afspraken maken </a:t>
            </a:r>
            <a:r>
              <a:rPr lang="nl-NL" sz="1200" i="1" dirty="0">
                <a:effectLst/>
                <a:latin typeface="Calibri" panose="020F0502020204030204" pitchFamily="34" charset="0"/>
                <a:ea typeface="Calibri" panose="020F0502020204030204" pitchFamily="34" charset="0"/>
              </a:rPr>
              <a:t>over hun huwelijk en scheiding bij de notaris. </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Al gevangen in het huwelijk?</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Verwijs door naar </a:t>
            </a:r>
            <a:r>
              <a:rPr lang="nl-NL" sz="1200" i="1" dirty="0">
                <a:effectLst/>
                <a:latin typeface="Calibri" panose="020F0502020204030204" pitchFamily="34" charset="0"/>
                <a:ea typeface="Calibri" panose="020F0502020204030204" pitchFamily="34" charset="0"/>
              </a:rPr>
              <a:t>de politie, Veilig Thuis of Femmes for Freedom.</a:t>
            </a:r>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39485276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8</a:t>
            </a:fld>
            <a:endParaRPr lang="nl-NL"/>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B1335-449D-DE45-9D5C-FD80360D196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374A5CD5-2B9D-A841-88A4-F24A1C84DF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B2D0504-DFA5-4C40-BC50-9466AAFB60F4}"/>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CB135E1D-5F64-B043-BF49-C051B3B98A1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A9E52CF-E967-FD41-9362-789B358AD719}"/>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35289420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D919B7-F444-7A45-A119-1C1689B2760A}"/>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982CDA8-7D89-4D40-A81A-363207203367}"/>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0D15CF6-4A43-EA47-B8AE-CE09EA98F84D}"/>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D82A95BA-E38B-6444-BD97-E0D93136F1A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3EAC9E1-44EA-1E4A-86F6-48D4F0902256}"/>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6736376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90491E40-3B76-F34F-8A9B-66DCE67EED93}"/>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A98655F2-5BDA-954A-BE2B-DED73905E40A}"/>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6ED22C3-281C-EE4E-9222-0550EDAAEC33}"/>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BD724145-E136-3C41-9B9B-01D7322726E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002BC07-9834-4B42-94CE-C69E14E4A781}"/>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38717613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862429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357114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41407862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168258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0103627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1601561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1827416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2146854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04FED3-5F21-4C47-A845-3E324C923CB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E2BE024-1FFC-5147-A5FE-E62BE242DA55}"/>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BEEA0D8-4A78-2A40-8DB9-8273973AD4EA}"/>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2034D8CF-6013-1147-9817-C6B8C51A631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E1CDE7A-D615-4242-A724-7A2F9C9CCA01}"/>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3807935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6850797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4515893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5151591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1337393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19669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7BEE8A7-BC50-6C48-8D67-740129285844}"/>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912EAF4E-FBFD-4245-A3F1-6A6C2EE586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9E26EDE7-86AC-CB49-B989-6D9E105CA230}"/>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A7CACF08-3F04-B346-B84D-97A4CBF74CF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05CD80E-0D9D-CA44-86C3-BBF7E4539B8D}"/>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116207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4B64DA-1C07-514F-A20D-7E679753EB1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62E5A5E5-F3F4-4447-8321-DEA071A2F60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F6F31DB-5F67-7C4D-ACC1-FA66BC57CF64}"/>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8DA7D138-1DF5-2346-BDD4-F47AA81B1A22}"/>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A225AB76-47F2-B14F-84C2-38EA48165273}"/>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F4C5D9D-0546-E445-A151-96A268844C2C}"/>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3200081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64DEA2-E563-1649-AF53-E3380AB6EBF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C8F8BC14-56C5-5647-AF51-3BA7CAD0A7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47E86023-3D21-A748-8A1B-255BBB801067}"/>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7AE75F3-51D5-454C-A072-EB63DDCF7E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630563B-2CD2-3642-B88B-F2EEA07F7F1A}"/>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E42B6BF3-1F0F-7546-B0DE-7168EC84B5F6}"/>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A192DE09-0DA5-074A-9231-D367A4FF6B2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10E16BD6-F1DD-334C-841C-1A0FA4F86ED2}"/>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149190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5461DD8-F2F2-BF45-9022-20FD2831CD4A}"/>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4B736D7E-6119-C845-BB82-70B5FA80AF01}"/>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3E5DBBBE-2364-EB49-8CE2-D7D2405A5D3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82741F94-7D92-314A-92EE-D278A55ACDF2}"/>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2210386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D36C253-D748-414E-BF3E-E6FD01D74408}"/>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EEEBB2A2-399B-C14D-AC31-1727DCB202D2}"/>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98475C21-F6B8-A947-BDC9-E8107382C70F}"/>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3532623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9E6415-48B7-D04B-A47C-7FED607B129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94F258CF-C00B-E348-8997-ADAA09BC33D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FAA4A0B6-84FE-6847-B380-7DCF0FA4FC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5683C301-C773-DF49-9536-2DD655FD7983}"/>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4198A062-F0E0-9C40-9379-A20A6BEAC12E}"/>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5490B79-E031-E543-81C1-5CA6996B1C3A}"/>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2603697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521502-958A-1E4B-A7A1-72C7CE2BFC1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0DC0BFB9-C036-2D4A-83A0-987AA5B827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41EBBCAE-1C59-8A43-9EAB-FFA89D5CEB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BB2F304-0112-F442-8F3D-3B35DDE2B689}"/>
              </a:ext>
            </a:extLst>
          </p:cNvPr>
          <p:cNvSpPr>
            <a:spLocks noGrp="1"/>
          </p:cNvSpPr>
          <p:nvPr>
            <p:ph type="dt" sz="half" idx="10"/>
          </p:nvPr>
        </p:nvSpPr>
        <p:spPr/>
        <p:txBody>
          <a:bodyPr/>
          <a:lstStyle/>
          <a:p>
            <a:fld id="{0F1E4E2A-E6B1-F941-B74B-AF8548979183}"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76D4499B-0BD9-BC49-8359-792282E027F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DB9337F-5C0B-534B-A144-29DF8C3EE9FF}"/>
              </a:ext>
            </a:extLst>
          </p:cNvPr>
          <p:cNvSpPr>
            <a:spLocks noGrp="1"/>
          </p:cNvSpPr>
          <p:nvPr>
            <p:ph type="sldNum" sz="quarter" idx="12"/>
          </p:nvPr>
        </p:nvSpPr>
        <p:spPr/>
        <p:txBody>
          <a:bodyPr/>
          <a:lstStyle/>
          <a:p>
            <a:fld id="{6E4971BC-E590-724F-8358-3A114E597327}" type="slidenum">
              <a:rPr lang="nl-NL" smtClean="0"/>
              <a:t>‹nr.›</a:t>
            </a:fld>
            <a:endParaRPr lang="nl-NL"/>
          </a:p>
        </p:txBody>
      </p:sp>
    </p:spTree>
    <p:extLst>
      <p:ext uri="{BB962C8B-B14F-4D97-AF65-F5344CB8AC3E}">
        <p14:creationId xmlns:p14="http://schemas.microsoft.com/office/powerpoint/2010/main" val="42727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994393F-1299-8445-895A-E3BAAD7B99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395FFB5-C11C-9449-B498-99BB790CCE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BB4749D-F2B8-484E-B9CF-C607726283C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1E4E2A-E6B1-F941-B74B-AF854897918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4ABA690C-2462-7746-A24B-A139A709BE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EB38E6AA-1B6E-5A40-9FD1-3EFFADF88C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4971BC-E590-724F-8358-3A114E597327}" type="slidenum">
              <a:rPr lang="nl-NL" smtClean="0"/>
              <a:t>‹nr.›</a:t>
            </a:fld>
            <a:endParaRPr lang="nl-NL"/>
          </a:p>
        </p:txBody>
      </p:sp>
    </p:spTree>
    <p:extLst>
      <p:ext uri="{BB962C8B-B14F-4D97-AF65-F5344CB8AC3E}">
        <p14:creationId xmlns:p14="http://schemas.microsoft.com/office/powerpoint/2010/main" val="264750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57638821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youtu.be/g6MxRdZ7pJA" TargetMode="Externa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8.emf"/><Relationship Id="rId5" Type="http://schemas.openxmlformats.org/officeDocument/2006/relationships/image" Target="../media/image2.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2.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1.emf"/><Relationship Id="rId5" Type="http://schemas.openxmlformats.org/officeDocument/2006/relationships/image" Target="../media/image2.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normAutofit/>
          </a:bodyPr>
          <a:lstStyle/>
          <a:p>
            <a:r>
              <a:rPr lang="en-US" sz="4000" i="0" dirty="0" err="1"/>
              <a:t>Huwelijkse</a:t>
            </a:r>
            <a:r>
              <a:rPr lang="en-US" sz="4000" i="0" dirty="0"/>
              <a:t> </a:t>
            </a:r>
            <a:r>
              <a:rPr lang="en-US" sz="4000" i="0" dirty="0" err="1"/>
              <a:t>gevangenschap</a:t>
            </a:r>
            <a:endParaRPr lang="en-US" sz="4000" i="0"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a:ln>
                  <a:noFill/>
                </a:ln>
                <a:solidFill>
                  <a:srgbClr val="00ACD0"/>
                </a:solidFill>
                <a:effectLst/>
                <a:uLnTx/>
                <a:uFillTx/>
                <a:latin typeface="Calibri" panose="020F0502020204030204"/>
                <a:ea typeface="+mj-ea"/>
                <a:cs typeface="+mj-cs"/>
              </a:rPr>
              <a:t>Afspraken</a:t>
            </a:r>
            <a:endParaRPr kumimoji="0" lang="en-US" sz="3600" b="0" i="0" u="none" strike="noStrike" kern="1200" cap="none" spc="0" normalizeH="0" baseline="0" noProof="0" dirty="0">
              <a:ln>
                <a:noFill/>
              </a:ln>
              <a:solidFill>
                <a:srgbClr val="00ACD0"/>
              </a:solidFill>
              <a:effectLst/>
              <a:uLnTx/>
              <a:uFillTx/>
              <a:latin typeface="Calibri" panose="020F0502020204030204"/>
              <a:ea typeface="+mj-ea"/>
              <a:cs typeface="+mj-cs"/>
            </a:endParaRPr>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Luister naar elkaar</a:t>
            </a:r>
            <a:r>
              <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rPr>
              <a:t> en</a:t>
            </a: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 laat elkaar uitpraten. </a:t>
            </a:r>
            <a:b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b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b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g object 16">
            <a:extLst>
              <a:ext uri="{FF2B5EF4-FFF2-40B4-BE49-F238E27FC236}">
                <a16:creationId xmlns:a16="http://schemas.microsoft.com/office/drawing/2014/main" id="{3164C6EF-22FD-094B-B96C-0262C8474136}"/>
              </a:ext>
            </a:extLst>
          </p:cNvPr>
          <p:cNvPicPr/>
          <p:nvPr/>
        </p:nvPicPr>
        <p:blipFill>
          <a:blip r:embed="rId3" cstate="screen">
            <a:extLst>
              <a:ext uri="{28A0092B-C50C-407E-A947-70E740481C1C}">
                <a14:useLocalDpi xmlns:a14="http://schemas.microsoft.com/office/drawing/2010/main"/>
              </a:ext>
            </a:extLst>
          </a:blip>
          <a:srcRect l="52" r="52"/>
          <a:stretch/>
        </p:blipFill>
        <p:spPr>
          <a:xfrm>
            <a:off x="1" y="0"/>
            <a:ext cx="12192000" cy="68580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sp>
        <p:nvSpPr>
          <p:cNvPr id="10" name="TextBox 9">
            <a:extLst>
              <a:ext uri="{FF2B5EF4-FFF2-40B4-BE49-F238E27FC236}">
                <a16:creationId xmlns:a16="http://schemas.microsoft.com/office/drawing/2014/main" id="{120E5B82-4A20-B74E-9A47-9350957C57EC}"/>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HUWELIJKSE GEVANGENSCHAP</a:t>
            </a:r>
            <a:endParaRPr lang="en-US" sz="2200" dirty="0">
              <a:solidFill>
                <a:schemeClr val="bg1"/>
              </a:solidFill>
            </a:endParaRPr>
          </a:p>
          <a:p>
            <a:endParaRPr lang="en-US" dirty="0"/>
          </a:p>
        </p:txBody>
      </p:sp>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pic>
        <p:nvPicPr>
          <p:cNvPr id="18" name="Picture 17">
            <a:extLst>
              <a:ext uri="{FF2B5EF4-FFF2-40B4-BE49-F238E27FC236}">
                <a16:creationId xmlns:a16="http://schemas.microsoft.com/office/drawing/2014/main" id="{0A91808D-814B-B342-9B25-1CA2D759B5C9}"/>
              </a:ext>
            </a:extLst>
          </p:cNvPr>
          <p:cNvPicPr>
            <a:picLocks noChangeAspect="1"/>
          </p:cNvPicPr>
          <p:nvPr/>
        </p:nvPicPr>
        <p:blipFill>
          <a:blip r:embed="rId6"/>
          <a:stretch>
            <a:fillRect/>
          </a:stretch>
        </p:blipFill>
        <p:spPr>
          <a:xfrm>
            <a:off x="9776146" y="409879"/>
            <a:ext cx="757555" cy="757555"/>
          </a:xfrm>
          <a:prstGeom prst="rect">
            <a:avLst/>
          </a:prstGeom>
        </p:spPr>
      </p:pic>
      <p:sp>
        <p:nvSpPr>
          <p:cNvPr id="3" name="Rechthoek 2">
            <a:extLst>
              <a:ext uri="{FF2B5EF4-FFF2-40B4-BE49-F238E27FC236}">
                <a16:creationId xmlns:a16="http://schemas.microsoft.com/office/drawing/2014/main" id="{3E37C70D-206F-DF41-AB09-1AB8173769C9}"/>
              </a:ext>
            </a:extLst>
          </p:cNvPr>
          <p:cNvSpPr/>
          <p:nvPr/>
        </p:nvSpPr>
        <p:spPr>
          <a:xfrm>
            <a:off x="4419900" y="3244334"/>
            <a:ext cx="2980303" cy="369332"/>
          </a:xfrm>
          <a:prstGeom prst="rect">
            <a:avLst/>
          </a:prstGeom>
        </p:spPr>
        <p:txBody>
          <a:bodyPr wrap="none">
            <a:spAutoFit/>
          </a:bodyPr>
          <a:lstStyle/>
          <a:p>
            <a:r>
              <a:rPr lang="nl-NL">
                <a:solidFill>
                  <a:srgbClr val="1155CC"/>
                </a:solidFill>
                <a:latin typeface="Arial" panose="020B0604020202020204" pitchFamily="34" charset="0"/>
                <a:hlinkClick r:id="rId7"/>
              </a:rPr>
              <a:t>Huwelijkse gevangenschap</a:t>
            </a:r>
            <a:endParaRPr lang="nl-NL" dirty="0"/>
          </a:p>
        </p:txBody>
      </p:sp>
    </p:spTree>
    <p:extLst>
      <p:ext uri="{BB962C8B-B14F-4D97-AF65-F5344CB8AC3E}">
        <p14:creationId xmlns:p14="http://schemas.microsoft.com/office/powerpoint/2010/main" val="28499683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“Wij waren voor de wet gescheiden, maar hij wilde niet voor het geloof scheiden. Ik weet niet wat ik moet doen.” (Sara, 36)</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552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g object 16">
            <a:extLst>
              <a:ext uri="{FF2B5EF4-FFF2-40B4-BE49-F238E27FC236}">
                <a16:creationId xmlns:a16="http://schemas.microsoft.com/office/drawing/2014/main" id="{0CC6C14A-B998-0348-AC09-E8B5413D92FA}"/>
              </a:ext>
            </a:extLst>
          </p:cNvPr>
          <p:cNvPicPr/>
          <p:nvPr/>
        </p:nvPicPr>
        <p:blipFill>
          <a:blip r:embed="rId3" cstate="screen">
            <a:extLst>
              <a:ext uri="{28A0092B-C50C-407E-A947-70E740481C1C}">
                <a14:useLocalDpi xmlns:a14="http://schemas.microsoft.com/office/drawing/2010/main"/>
              </a:ext>
            </a:extLst>
          </a:blip>
          <a:srcRect l="52" r="52"/>
          <a:stretch/>
        </p:blipFill>
        <p:spPr>
          <a:xfrm>
            <a:off x="1" y="0"/>
            <a:ext cx="12192000" cy="68580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sp>
        <p:nvSpPr>
          <p:cNvPr id="10" name="TextBox 9">
            <a:extLst>
              <a:ext uri="{FF2B5EF4-FFF2-40B4-BE49-F238E27FC236}">
                <a16:creationId xmlns:a16="http://schemas.microsoft.com/office/drawing/2014/main" id="{120E5B82-4A20-B74E-9A47-9350957C57EC}"/>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HUWELIJKSE GEVANGENSCHAP</a:t>
            </a:r>
            <a:endParaRPr lang="en-US" sz="2200" dirty="0">
              <a:solidFill>
                <a:schemeClr val="bg1"/>
              </a:solidFill>
            </a:endParaRPr>
          </a:p>
          <a:p>
            <a:endParaRPr lang="en-US" dirty="0"/>
          </a:p>
        </p:txBody>
      </p:sp>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le 1">
            <a:extLst>
              <a:ext uri="{FF2B5EF4-FFF2-40B4-BE49-F238E27FC236}">
                <a16:creationId xmlns:a16="http://schemas.microsoft.com/office/drawing/2014/main" id="{5F566FBB-C0BE-7142-8007-C0C65068B486}"/>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F87A023B-6A67-1243-BE1E-BEE019F7FC5E}"/>
              </a:ext>
            </a:extLst>
          </p:cNvPr>
          <p:cNvSpPr>
            <a:spLocks noGrp="1"/>
          </p:cNvSpPr>
          <p:nvPr>
            <p:ph idx="1"/>
          </p:nvPr>
        </p:nvSpPr>
        <p:spPr/>
        <p:txBody>
          <a:bodyPr/>
          <a:lstStyle/>
          <a:p>
            <a:pPr lvl="0" algn="just">
              <a:lnSpc>
                <a:spcPct val="100000"/>
              </a:lnSpc>
              <a:spcAft>
                <a:spcPts val="800"/>
              </a:spcAft>
            </a:pPr>
            <a:r>
              <a:rPr lang="nl-NL" dirty="0">
                <a:solidFill>
                  <a:srgbClr val="000000"/>
                </a:solidFill>
                <a:ea typeface="Noto Sans Symbols"/>
                <a:cs typeface="Noto Sans Symbols"/>
              </a:rPr>
              <a:t>Je hebt het recht om te kunnen scheiden.</a:t>
            </a:r>
            <a:endParaRPr lang="nl-NL" dirty="0">
              <a:ea typeface="Noto Sans Symbols"/>
              <a:cs typeface="Noto Sans Symbols"/>
            </a:endParaRPr>
          </a:p>
          <a:p>
            <a:pPr lvl="0" algn="just">
              <a:lnSpc>
                <a:spcPct val="100000"/>
              </a:lnSpc>
              <a:spcAft>
                <a:spcPts val="800"/>
              </a:spcAft>
            </a:pPr>
            <a:r>
              <a:rPr lang="nl-NL" dirty="0">
                <a:solidFill>
                  <a:srgbClr val="000000"/>
                </a:solidFill>
                <a:ea typeface="Noto Sans Symbols"/>
                <a:cs typeface="Noto Sans Symbols"/>
              </a:rPr>
              <a:t>Huwelijkse gevangenschap is strafbaar in Nederland.</a:t>
            </a:r>
            <a:endParaRPr lang="nl-NL" dirty="0">
              <a:ea typeface="Noto Sans Symbols"/>
              <a:cs typeface="Noto Sans Symbols"/>
            </a:endParaRPr>
          </a:p>
          <a:p>
            <a:pPr lvl="0" algn="just">
              <a:lnSpc>
                <a:spcPct val="100000"/>
              </a:lnSpc>
              <a:spcAft>
                <a:spcPts val="800"/>
              </a:spcAft>
            </a:pPr>
            <a:r>
              <a:rPr lang="nl-NL" dirty="0">
                <a:solidFill>
                  <a:srgbClr val="000000"/>
                </a:solidFill>
                <a:ea typeface="Noto Sans Symbols"/>
                <a:cs typeface="Noto Sans Symbols"/>
              </a:rPr>
              <a:t>Eerst voor de wet, daarna voor het geloof trouwen.</a:t>
            </a:r>
            <a:endParaRPr lang="nl-NL" dirty="0">
              <a:ea typeface="Noto Sans Symbols"/>
              <a:cs typeface="Noto Sans Symbols"/>
            </a:endParaRPr>
          </a:p>
          <a:p>
            <a:pPr lvl="0" algn="just">
              <a:lnSpc>
                <a:spcPct val="100000"/>
              </a:lnSpc>
              <a:spcAft>
                <a:spcPts val="800"/>
              </a:spcAft>
            </a:pPr>
            <a:r>
              <a:rPr lang="nl-NL" dirty="0">
                <a:ea typeface="Noto Sans Symbols"/>
                <a:cs typeface="Noto Sans Symbols"/>
              </a:rPr>
              <a:t>Je mag maar met één persoon getrouwd zijn.</a:t>
            </a:r>
          </a:p>
        </p:txBody>
      </p:sp>
      <p:grpSp>
        <p:nvGrpSpPr>
          <p:cNvPr id="12" name="object 9">
            <a:extLst>
              <a:ext uri="{FF2B5EF4-FFF2-40B4-BE49-F238E27FC236}">
                <a16:creationId xmlns:a16="http://schemas.microsoft.com/office/drawing/2014/main" id="{576A5587-8AFF-134F-922F-2ABD935ECB02}"/>
              </a:ext>
            </a:extLst>
          </p:cNvPr>
          <p:cNvGrpSpPr/>
          <p:nvPr/>
        </p:nvGrpSpPr>
        <p:grpSpPr>
          <a:xfrm>
            <a:off x="9776146" y="409879"/>
            <a:ext cx="757555" cy="757555"/>
            <a:chOff x="9776146" y="409879"/>
            <a:chExt cx="757555" cy="757555"/>
          </a:xfrm>
        </p:grpSpPr>
        <p:sp>
          <p:nvSpPr>
            <p:cNvPr id="13" name="object 10">
              <a:extLst>
                <a:ext uri="{FF2B5EF4-FFF2-40B4-BE49-F238E27FC236}">
                  <a16:creationId xmlns:a16="http://schemas.microsoft.com/office/drawing/2014/main" id="{CA1FBE60-3705-9040-8DDB-560F9BD4DF69}"/>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14" name="object 11">
              <a:extLst>
                <a:ext uri="{FF2B5EF4-FFF2-40B4-BE49-F238E27FC236}">
                  <a16:creationId xmlns:a16="http://schemas.microsoft.com/office/drawing/2014/main" id="{179DD097-AB9A-B54D-902A-4436283E19BC}"/>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15" name="object 12">
              <a:extLst>
                <a:ext uri="{FF2B5EF4-FFF2-40B4-BE49-F238E27FC236}">
                  <a16:creationId xmlns:a16="http://schemas.microsoft.com/office/drawing/2014/main" id="{167E5C7A-4B11-414D-AB5F-B45DC7559419}"/>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8" name="object 13">
              <a:extLst>
                <a:ext uri="{FF2B5EF4-FFF2-40B4-BE49-F238E27FC236}">
                  <a16:creationId xmlns:a16="http://schemas.microsoft.com/office/drawing/2014/main" id="{1B996A97-DC26-8D40-8D45-54E3DCD9C95F}"/>
                </a:ext>
              </a:extLst>
            </p:cNvPr>
            <p:cNvPicPr/>
            <p:nvPr/>
          </p:nvPicPr>
          <p:blipFill>
            <a:blip r:embed="rId7"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9" name="object 14">
              <a:extLst>
                <a:ext uri="{FF2B5EF4-FFF2-40B4-BE49-F238E27FC236}">
                  <a16:creationId xmlns:a16="http://schemas.microsoft.com/office/drawing/2014/main" id="{22F985B0-EEDE-284A-9B1B-ABE142869F1E}"/>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998906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g object 16">
            <a:extLst>
              <a:ext uri="{FF2B5EF4-FFF2-40B4-BE49-F238E27FC236}">
                <a16:creationId xmlns:a16="http://schemas.microsoft.com/office/drawing/2014/main" id="{3048CC14-AF68-434D-BD27-40645C688A1A}"/>
              </a:ext>
            </a:extLst>
          </p:cNvPr>
          <p:cNvPicPr/>
          <p:nvPr/>
        </p:nvPicPr>
        <p:blipFill>
          <a:blip r:embed="rId3" cstate="screen">
            <a:extLst>
              <a:ext uri="{28A0092B-C50C-407E-A947-70E740481C1C}">
                <a14:useLocalDpi xmlns:a14="http://schemas.microsoft.com/office/drawing/2010/main"/>
              </a:ext>
            </a:extLst>
          </a:blip>
          <a:srcRect l="52" r="52"/>
          <a:stretch/>
        </p:blipFill>
        <p:spPr>
          <a:xfrm>
            <a:off x="1" y="0"/>
            <a:ext cx="12192000" cy="68580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sp>
        <p:nvSpPr>
          <p:cNvPr id="10" name="TextBox 9">
            <a:extLst>
              <a:ext uri="{FF2B5EF4-FFF2-40B4-BE49-F238E27FC236}">
                <a16:creationId xmlns:a16="http://schemas.microsoft.com/office/drawing/2014/main" id="{120E5B82-4A20-B74E-9A47-9350957C57EC}"/>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HUWELIJKSE GEVANGENSCHAP</a:t>
            </a:r>
            <a:endParaRPr lang="en-US" sz="2200" dirty="0">
              <a:solidFill>
                <a:schemeClr val="bg1"/>
              </a:solidFill>
            </a:endParaRPr>
          </a:p>
          <a:p>
            <a:endParaRPr lang="en-US" dirty="0"/>
          </a:p>
        </p:txBody>
      </p:sp>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le 1">
            <a:extLst>
              <a:ext uri="{FF2B5EF4-FFF2-40B4-BE49-F238E27FC236}">
                <a16:creationId xmlns:a16="http://schemas.microsoft.com/office/drawing/2014/main" id="{5F566FBB-C0BE-7142-8007-C0C65068B486}"/>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F87A023B-6A67-1243-BE1E-BEE019F7FC5E}"/>
              </a:ext>
            </a:extLst>
          </p:cNvPr>
          <p:cNvSpPr>
            <a:spLocks noGrp="1"/>
          </p:cNvSpPr>
          <p:nvPr>
            <p:ph idx="1"/>
          </p:nvPr>
        </p:nvSpPr>
        <p:spPr/>
        <p:txBody>
          <a:bodyPr/>
          <a:lstStyle/>
          <a:p>
            <a:pPr>
              <a:lnSpc>
                <a:spcPct val="100000"/>
              </a:lnSpc>
            </a:pPr>
            <a:r>
              <a:rPr lang="nl-NL" dirty="0"/>
              <a:t>Huwelijkse gevangenschap voorkomen.</a:t>
            </a:r>
          </a:p>
          <a:p>
            <a:r>
              <a:rPr lang="nl-NL" dirty="0"/>
              <a:t>Al gevangen in het huwelijk?</a:t>
            </a:r>
          </a:p>
        </p:txBody>
      </p:sp>
      <p:pic>
        <p:nvPicPr>
          <p:cNvPr id="21" name="Picture 20">
            <a:extLst>
              <a:ext uri="{FF2B5EF4-FFF2-40B4-BE49-F238E27FC236}">
                <a16:creationId xmlns:a16="http://schemas.microsoft.com/office/drawing/2014/main" id="{1370FE56-1C3D-574E-BA1B-C34203E22973}"/>
              </a:ext>
            </a:extLst>
          </p:cNvPr>
          <p:cNvPicPr>
            <a:picLocks noChangeAspect="1"/>
          </p:cNvPicPr>
          <p:nvPr/>
        </p:nvPicPr>
        <p:blipFill>
          <a:blip r:embed="rId6"/>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2017797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Praat met elkaar over deze thema’s,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niet alleen als er een directe aanleiding is.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Schaam je niet als je slachtoffer bent.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Vraag om hulp. Je kunt ook hulp vragen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voor een ander die in nood zit.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877</Words>
  <Application>Microsoft Office PowerPoint</Application>
  <PresentationFormat>Breedbeeld</PresentationFormat>
  <Paragraphs>61</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8</vt:i4>
      </vt:variant>
    </vt:vector>
  </HeadingPairs>
  <TitlesOfParts>
    <vt:vector size="15" baseType="lpstr">
      <vt:lpstr>Arial</vt:lpstr>
      <vt:lpstr>Calibri</vt:lpstr>
      <vt:lpstr>Calibri Light</vt:lpstr>
      <vt:lpstr>Noto Sans Symbols</vt:lpstr>
      <vt:lpstr>System Font Regular</vt:lpstr>
      <vt:lpstr>Kantoorthema</vt:lpstr>
      <vt:lpstr>1_Kantoorthema</vt:lpstr>
      <vt:lpstr>PowerPoint-presentatie</vt:lpstr>
      <vt:lpstr>Huwelijkse gevangenschap</vt:lpstr>
      <vt:lpstr>PowerPoint-presentatie</vt:lpstr>
      <vt:lpstr>PowerPoint-presentatie</vt:lpstr>
      <vt:lpstr>“Wij waren voor de wet gescheiden, maar hij wilde niet voor het geloof scheiden. Ik weet niet wat ik moet doen.” (Sara, 36)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4</cp:revision>
  <dcterms:created xsi:type="dcterms:W3CDTF">2022-01-25T11:28:37Z</dcterms:created>
  <dcterms:modified xsi:type="dcterms:W3CDTF">2022-02-01T12:35:06Z</dcterms:modified>
</cp:coreProperties>
</file>