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293" r:id="rId6"/>
    <p:sldId id="320" r:id="rId7"/>
    <p:sldId id="294" r:id="rId8"/>
    <p:sldId id="295"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69"/>
    <p:restoredTop sz="78968" autoAdjust="0"/>
  </p:normalViewPr>
  <p:slideViewPr>
    <p:cSldViewPr snapToGrid="0" snapToObjects="1">
      <p:cViewPr varScale="1">
        <p:scale>
          <a:sx n="66" d="100"/>
          <a:sy n="66" d="100"/>
        </p:scale>
        <p:origin x="1176"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5C85A5-909D-6D40-B2CB-D126993ED99C}"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0CBC4A-2718-7446-BD66-5865F5BC667E}" type="slidenum">
              <a:rPr lang="nl-NL" smtClean="0"/>
              <a:t>‹nr.›</a:t>
            </a:fld>
            <a:endParaRPr lang="nl-NL"/>
          </a:p>
        </p:txBody>
      </p:sp>
    </p:spTree>
    <p:extLst>
      <p:ext uri="{BB962C8B-B14F-4D97-AF65-F5344CB8AC3E}">
        <p14:creationId xmlns:p14="http://schemas.microsoft.com/office/powerpoint/2010/main" val="382060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Achtergrondinformatie</a:t>
            </a:r>
          </a:p>
          <a:p>
            <a:pPr algn="just">
              <a:lnSpc>
                <a:spcPct val="115000"/>
              </a:lnSpc>
            </a:pPr>
            <a:r>
              <a:rPr lang="nl-NL" sz="1800" dirty="0">
                <a:effectLst/>
                <a:latin typeface="Calibri" panose="020F0502020204030204" pitchFamily="34" charset="0"/>
                <a:ea typeface="Calibri" panose="020F0502020204030204" pitchFamily="34" charset="0"/>
              </a:rPr>
              <a:t>Bij gedwongen achterlating wordt iemand door de partner of familie tegen hun zin in achtergelaten in het land van herkomst. Slachtoffers, vaak jongeren tussen 11 en 18 jaar en vrouwen tussen 18 en 35 jaar, worden meegenomen naar het buitenland. Daar worden hun reis- en verblijfsdocumenten afgepakt, zodat ze niet terug naar Nederland kunnen. Het slachtoffer verkeert in het buitenland vaak in een afhankelijke en/of geïsoleerde positie.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dirty="0">
                <a:effectLst/>
                <a:latin typeface="Calibri" panose="020F0502020204030204" pitchFamily="34" charset="0"/>
                <a:ea typeface="Calibri" panose="020F0502020204030204" pitchFamily="34" charset="0"/>
              </a:rPr>
              <a:t>Voorbeelden van redenen voor achterlating zijn: angst dat kinderen de cultuur, geloof en/of moedertaal verliezen; opvoedproblemen; voorkomen of corrigeren van slecht gedrag in de ogen van de familie, zoals verkeerde vrienden, slechte schoolprestaties, homoseksualiteit of voorhuwelijkse seks; uithuwelijking; vrouwelijke genitale verminking; huwelijksproblemen tussen ouders of aantasting van de familie-eer. </a:t>
            </a:r>
            <a:endParaRPr lang="nl-NL" sz="1800" dirty="0">
              <a:effectLst/>
              <a:latin typeface="Arial" panose="020B0604020202020204" pitchFamily="34" charset="0"/>
              <a:ea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gedwongen achterlating af. </a:t>
            </a:r>
          </a:p>
          <a:p>
            <a:endParaRPr lang="nl-NL" sz="1200" i="0" dirty="0">
              <a:latin typeface="+mn-lt"/>
            </a:endParaRPr>
          </a:p>
          <a:p>
            <a:pPr algn="just">
              <a:lnSpc>
                <a:spcPct val="107000"/>
              </a:lnSpc>
              <a:spcAft>
                <a:spcPts val="800"/>
              </a:spcAft>
            </a:pPr>
            <a:r>
              <a:rPr lang="nl-NL" sz="1200" b="1" i="0" dirty="0">
                <a:solidFill>
                  <a:srgbClr val="000000"/>
                </a:solidFill>
                <a:effectLst/>
                <a:latin typeface="Calibri" panose="020F0502020204030204" pitchFamily="34" charset="0"/>
                <a:ea typeface="Calibri" panose="020F0502020204030204" pitchFamily="34" charset="0"/>
              </a:rPr>
              <a:t>Algemene vragen:</a:t>
            </a:r>
            <a:endParaRPr lang="nl-NL" sz="1200" i="0" dirty="0">
              <a:effectLst/>
              <a:latin typeface="Calibri" panose="020F0502020204030204" pitchFamily="34" charset="0"/>
              <a:ea typeface="Calibri" panose="020F0502020204030204" pitchFamily="34" charset="0"/>
            </a:endParaRPr>
          </a:p>
          <a:p>
            <a:pPr marL="285750" lvl="0" indent="-285750" algn="just">
              <a:lnSpc>
                <a:spcPct val="107000"/>
              </a:lnSpc>
              <a:spcAft>
                <a:spcPts val="800"/>
              </a:spcAft>
              <a:buFontTx/>
              <a:buChar char="●"/>
            </a:pPr>
            <a:r>
              <a:rPr lang="nl-NL" sz="1200" i="1" dirty="0">
                <a:solidFill>
                  <a:srgbClr val="000000"/>
                </a:solidFill>
                <a:effectLst/>
                <a:latin typeface="Noto Sans Symbols"/>
                <a:ea typeface="Noto Sans Symbols"/>
                <a:cs typeface="Noto Sans Symbols"/>
              </a:rPr>
              <a:t>Wat heb je gezien?</a:t>
            </a:r>
            <a:r>
              <a:rPr lang="nl-NL" sz="1200" i="0" dirty="0">
                <a:solidFill>
                  <a:schemeClr val="tx1"/>
                </a:solidFill>
                <a:effectLst/>
                <a:latin typeface="Noto Sans Symbols"/>
                <a:ea typeface="Noto Sans Symbols"/>
                <a:cs typeface="Noto Sans Symbols"/>
              </a:rPr>
              <a:t> </a:t>
            </a:r>
            <a:r>
              <a:rPr lang="nl-NL" sz="1200" i="1" dirty="0">
                <a:solidFill>
                  <a:srgbClr val="000000"/>
                </a:solidFill>
                <a:effectLst/>
                <a:latin typeface="Noto Sans Symbols"/>
                <a:ea typeface="Noto Sans Symbols"/>
                <a:cs typeface="Noto Sans Symbols"/>
              </a:rPr>
              <a:t>Wat gebeurt er volgens jou?</a:t>
            </a:r>
            <a:endParaRPr lang="nl-NL" sz="1200" dirty="0">
              <a:effectLst/>
              <a:latin typeface="Noto Sans Symbols"/>
              <a:ea typeface="Noto Sans Symbols"/>
              <a:cs typeface="Noto Sans Symbols"/>
            </a:endParaRPr>
          </a:p>
          <a:p>
            <a:pPr algn="just">
              <a:lnSpc>
                <a:spcPct val="107000"/>
              </a:lnSpc>
              <a:spcAft>
                <a:spcPts val="800"/>
              </a:spcAft>
            </a:pPr>
            <a:r>
              <a:rPr lang="nl-NL" sz="1200" i="1" dirty="0">
                <a:solidFill>
                  <a:srgbClr val="000000"/>
                </a:solidFill>
                <a:effectLst/>
                <a:latin typeface="Calibri" panose="020F0502020204030204" pitchFamily="34" charset="0"/>
                <a:ea typeface="Calibri" panose="020F0502020204030204" pitchFamily="34" charset="0"/>
              </a:rPr>
              <a:t> </a:t>
            </a:r>
            <a:endParaRPr lang="nl-NL" sz="1200" dirty="0">
              <a:effectLst/>
              <a:latin typeface="Calibri" panose="020F0502020204030204" pitchFamily="34" charset="0"/>
              <a:ea typeface="Calibri" panose="020F0502020204030204" pitchFamily="34" charset="0"/>
            </a:endParaRPr>
          </a:p>
          <a:p>
            <a:pPr algn="just">
              <a:lnSpc>
                <a:spcPct val="107000"/>
              </a:lnSpc>
              <a:spcAft>
                <a:spcPts val="800"/>
              </a:spcAft>
            </a:pPr>
            <a:r>
              <a:rPr lang="nl-NL" sz="1200" b="1" i="0" dirty="0">
                <a:solidFill>
                  <a:srgbClr val="000000"/>
                </a:solidFill>
                <a:effectLst/>
                <a:latin typeface="Calibri" panose="020F0502020204030204" pitchFamily="34" charset="0"/>
                <a:ea typeface="Calibri" panose="020F0502020204030204" pitchFamily="34" charset="0"/>
              </a:rPr>
              <a:t>Verdiepende vragen:</a:t>
            </a:r>
            <a:endParaRPr lang="nl-NL" sz="1200" i="0" dirty="0">
              <a:effectLst/>
              <a:latin typeface="Calibri" panose="020F0502020204030204" pitchFamily="34" charset="0"/>
              <a:ea typeface="Calibri" panose="020F0502020204030204" pitchFamily="34" charset="0"/>
            </a:endParaRPr>
          </a:p>
          <a:p>
            <a:pPr marL="285750" lvl="0" indent="-285750" algn="just">
              <a:lnSpc>
                <a:spcPct val="107000"/>
              </a:lnSpc>
              <a:spcAft>
                <a:spcPts val="800"/>
              </a:spcAft>
              <a:buFontTx/>
              <a:buChar char="●"/>
            </a:pPr>
            <a:r>
              <a:rPr lang="nl-NL" sz="1200" i="1" dirty="0">
                <a:solidFill>
                  <a:srgbClr val="000000"/>
                </a:solidFill>
                <a:effectLst/>
                <a:latin typeface="Noto Sans Symbols"/>
                <a:ea typeface="Noto Sans Symbols"/>
                <a:cs typeface="Noto Sans Symbols"/>
              </a:rPr>
              <a:t>Wat vind je van wat je zag? </a:t>
            </a:r>
          </a:p>
          <a:p>
            <a:pPr marL="285750" lvl="0" indent="-285750" algn="just">
              <a:lnSpc>
                <a:spcPct val="107000"/>
              </a:lnSpc>
              <a:spcAft>
                <a:spcPts val="800"/>
              </a:spcAft>
              <a:buFontTx/>
              <a:buChar char="●"/>
            </a:pPr>
            <a:r>
              <a:rPr lang="nl-NL" sz="1200" i="1" dirty="0">
                <a:solidFill>
                  <a:srgbClr val="000000"/>
                </a:solidFill>
                <a:effectLst/>
                <a:latin typeface="Noto Sans Symbols"/>
                <a:ea typeface="Noto Sans Symbols"/>
                <a:cs typeface="Noto Sans Symbols"/>
              </a:rPr>
              <a:t>Om welke redenen kunnen mensen achtergelaten worden? </a:t>
            </a:r>
            <a:endParaRPr lang="nl-NL" sz="1200" dirty="0">
              <a:effectLst/>
              <a:latin typeface="Noto Sans Symbols"/>
              <a:ea typeface="Noto Sans Symbols"/>
              <a:cs typeface="Noto Sans Symbols"/>
            </a:endParaRPr>
          </a:p>
          <a:p>
            <a:pPr marL="0" lvl="0" indent="0" algn="just">
              <a:lnSpc>
                <a:spcPct val="107000"/>
              </a:lnSpc>
              <a:spcAft>
                <a:spcPts val="800"/>
              </a:spcAft>
              <a:buFont typeface="Courier New" panose="02070309020205020404" pitchFamily="49" charset="0"/>
              <a:buNone/>
            </a:pPr>
            <a:r>
              <a:rPr lang="nl-NL" sz="1200" i="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De familie en/of partner vindt dat de eer is beschadigd.</a:t>
            </a:r>
            <a:endParaRPr lang="nl-NL" sz="1200" i="0" dirty="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p>
            <a:pPr marL="0" lvl="0" indent="0" algn="just">
              <a:lnSpc>
                <a:spcPct val="107000"/>
              </a:lnSpc>
              <a:spcAft>
                <a:spcPts val="800"/>
              </a:spcAft>
              <a:buFont typeface="Courier New" panose="02070309020205020404" pitchFamily="49" charset="0"/>
              <a:buNone/>
            </a:pPr>
            <a:r>
              <a:rPr lang="nl-NL" sz="1200" i="0" dirty="0">
                <a:solidFill>
                  <a:schemeClr val="tx1"/>
                </a:solidFill>
                <a:effectLst/>
                <a:latin typeface="Courier New" panose="02070309020205020404" pitchFamily="49" charset="0"/>
                <a:ea typeface="Courier New" panose="02070309020205020404" pitchFamily="49" charset="0"/>
                <a:cs typeface="Courier New" panose="02070309020205020404" pitchFamily="49" charset="0"/>
              </a:rPr>
              <a:t>	- </a:t>
            </a:r>
            <a:r>
              <a:rPr lang="nl-NL" sz="1200" i="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De familie wil meisjesbesnijdenis uitvoeren. </a:t>
            </a:r>
            <a:endParaRPr lang="nl-NL" sz="1200" i="0" dirty="0">
              <a:solidFill>
                <a:schemeClr val="tx1"/>
              </a:solidFill>
              <a:effectLst/>
              <a:latin typeface="Courier New" panose="02070309020205020404" pitchFamily="49" charset="0"/>
              <a:ea typeface="Courier New" panose="02070309020205020404" pitchFamily="49" charset="0"/>
              <a:cs typeface="Courier New" panose="02070309020205020404" pitchFamily="49" charset="0"/>
            </a:endParaRPr>
          </a:p>
          <a:p>
            <a:pPr marL="0" lvl="0" indent="0" algn="just">
              <a:lnSpc>
                <a:spcPct val="107000"/>
              </a:lnSpc>
              <a:spcAft>
                <a:spcPts val="800"/>
              </a:spcAft>
              <a:buFont typeface="Courier New" panose="02070309020205020404" pitchFamily="49" charset="0"/>
              <a:buNone/>
            </a:pPr>
            <a:r>
              <a:rPr lang="nl-NL" sz="1200" i="0" dirty="0">
                <a:solidFill>
                  <a:schemeClr val="tx1"/>
                </a:solidFill>
                <a:effectLst/>
                <a:latin typeface="Courier New" panose="02070309020205020404" pitchFamily="49" charset="0"/>
                <a:ea typeface="Courier New" panose="02070309020205020404" pitchFamily="49" charset="0"/>
                <a:cs typeface="Courier New" panose="02070309020205020404" pitchFamily="49" charset="0"/>
              </a:rPr>
              <a:t>	- </a:t>
            </a:r>
            <a:r>
              <a:rPr lang="nl-NL" sz="1200" i="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De partner wil scheiden en laat </a:t>
            </a:r>
            <a:r>
              <a:rPr lang="nl-NL" sz="1200" i="1" dirty="0">
                <a:effectLst/>
                <a:latin typeface="Courier New" panose="02070309020205020404" pitchFamily="49" charset="0"/>
                <a:ea typeface="Courier New" panose="02070309020205020404" pitchFamily="49" charset="0"/>
                <a:cs typeface="Courier New" panose="02070309020205020404" pitchFamily="49" charset="0"/>
              </a:rPr>
              <a:t>zijn</a:t>
            </a:r>
            <a:r>
              <a:rPr lang="nl-NL" sz="1200" i="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vrouw achter in land van herkomst. </a:t>
            </a:r>
            <a:endParaRPr lang="nl-NL" sz="1200" dirty="0">
              <a:effectLst/>
              <a:latin typeface="Courier New" panose="02070309020205020404" pitchFamily="49" charset="0"/>
              <a:ea typeface="Courier New" panose="02070309020205020404" pitchFamily="49" charset="0"/>
              <a:cs typeface="Courier New" panose="02070309020205020404" pitchFamily="49"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Wat zou je doen als je dit z</a:t>
            </a:r>
            <a:r>
              <a:rPr lang="nl-NL" sz="1200" i="1" dirty="0">
                <a:effectLst/>
                <a:latin typeface="Noto Sans Symbols"/>
                <a:ea typeface="Noto Sans Symbols"/>
                <a:cs typeface="Noto Sans Symbols"/>
              </a:rPr>
              <a:t>iet</a:t>
            </a:r>
            <a:r>
              <a:rPr lang="nl-NL" sz="1200" i="1" dirty="0">
                <a:solidFill>
                  <a:srgbClr val="000000"/>
                </a:solidFill>
                <a:effectLst/>
                <a:latin typeface="Noto Sans Symbols"/>
                <a:ea typeface="Noto Sans Symbols"/>
                <a:cs typeface="Noto Sans Symbols"/>
              </a:rPr>
              <a:t> gebeuren?</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Heb je in de animatie iets gezien of gehoord waar je het niet mee eens bent</a:t>
            </a:r>
            <a:r>
              <a:rPr lang="nl-NL" sz="1200" i="1" dirty="0">
                <a:effectLst/>
                <a:latin typeface="Noto Sans Symbols"/>
                <a:ea typeface="Noto Sans Symbols"/>
                <a:cs typeface="Noto Sans Symbols"/>
              </a:rPr>
              <a:t>?</a:t>
            </a:r>
            <a:r>
              <a:rPr lang="nl-NL" sz="1200" i="1" dirty="0">
                <a:solidFill>
                  <a:srgbClr val="000000"/>
                </a:solidFill>
                <a:effectLst/>
                <a:latin typeface="Noto Sans Symbols"/>
                <a:ea typeface="Noto Sans Symbols"/>
                <a:cs typeface="Noto Sans Symbols"/>
              </a:rPr>
              <a:t> Zo ja, waarom ben je het er niet mee eens?</a:t>
            </a:r>
            <a:endParaRPr lang="nl-NL" sz="1200" dirty="0">
              <a:effectLst/>
              <a:latin typeface="Noto Sans Symbols"/>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Noto Sans Symbols"/>
                <a:ea typeface="Noto Sans Symbols"/>
                <a:cs typeface="Noto Sans Symbols"/>
              </a:rPr>
              <a:t>Ken je situaties van gedwongen achterlating? Wat gebeurde er? </a:t>
            </a:r>
            <a:endParaRPr lang="nl-NL" sz="1200" dirty="0">
              <a:effectLst/>
              <a:latin typeface="Noto Sans Symbols"/>
              <a:ea typeface="Noto Sans Symbols"/>
              <a:cs typeface="Noto Sans Symbols"/>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2081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a:t>
            </a:r>
            <a:r>
              <a:rPr lang="nl-NL" sz="1200" i="0" u="none">
                <a:solidFill>
                  <a:srgbClr val="000000"/>
                </a:solidFill>
                <a:effectLst/>
                <a:latin typeface="Calibri" panose="020F0502020204030204" pitchFamily="34" charset="0"/>
                <a:ea typeface="Calibri" panose="020F0502020204030204" pitchFamily="34" charset="0"/>
              </a:rPr>
              <a:t>ze Adam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gt;"/>
              <a:tabLst/>
              <a:defRPr/>
            </a:pPr>
            <a:r>
              <a:rPr lang="nl-NL" sz="1200" b="1" i="0" u="none" dirty="0">
                <a:effectLst/>
                <a:latin typeface="Calibri" panose="020F0502020204030204" pitchFamily="34" charset="0"/>
                <a:ea typeface="Calibri" panose="020F0502020204030204" pitchFamily="34" charset="0"/>
              </a:rPr>
              <a:t>Je hebt het recht om als meerderjarige (18+) te wonen waar je wilt: </a:t>
            </a:r>
            <a:r>
              <a:rPr lang="nl-NL" sz="1200" b="0" i="1" u="none" dirty="0">
                <a:effectLst/>
                <a:latin typeface="Calibri" panose="020F0502020204030204" pitchFamily="34" charset="0"/>
                <a:ea typeface="Calibri" panose="020F0502020204030204" pitchFamily="34" charset="0"/>
              </a:rPr>
              <a:t>G</a:t>
            </a:r>
            <a:r>
              <a:rPr lang="nl-NL" sz="1200" i="1" u="none" dirty="0">
                <a:effectLst/>
                <a:latin typeface="Calibri" panose="020F0502020204030204" pitchFamily="34" charset="0"/>
                <a:ea typeface="Calibri" panose="020F0502020204030204" pitchFamily="34" charset="0"/>
              </a:rPr>
              <a:t>edwongen achterlating is een vorm van huiselijk geweld. Huiselijk geweld is strafbaar.</a:t>
            </a:r>
            <a:endParaRPr lang="nl-NL" sz="1200" b="0" i="1" u="none" dirty="0">
              <a:solidFill>
                <a:srgbClr val="000000"/>
              </a:solidFill>
              <a:effectLst/>
              <a:latin typeface="Calibri" panose="020F0502020204030204" pitchFamily="34" charset="0"/>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gt;"/>
              <a:tabLst/>
              <a:defRPr/>
            </a:pPr>
            <a:r>
              <a:rPr lang="nl-NL" sz="1200" b="1" i="0" u="none" dirty="0">
                <a:solidFill>
                  <a:srgbClr val="000000"/>
                </a:solidFill>
                <a:effectLst/>
                <a:latin typeface="Calibri" panose="020F0502020204030204" pitchFamily="34" charset="0"/>
                <a:ea typeface="Calibri" panose="020F0502020204030204" pitchFamily="34" charset="0"/>
              </a:rPr>
              <a:t>Gedwongen achterlating van kinderen is kindermishandeling: </a:t>
            </a:r>
            <a:r>
              <a:rPr lang="nl-NL" sz="1200" b="0" i="1" u="none" dirty="0">
                <a:solidFill>
                  <a:srgbClr val="000000"/>
                </a:solidFill>
                <a:effectLst/>
                <a:latin typeface="Calibri" panose="020F0502020204030204" pitchFamily="34" charset="0"/>
                <a:ea typeface="Calibri" panose="020F0502020204030204" pitchFamily="34" charset="0"/>
              </a:rPr>
              <a:t>Kindermishandeling is strafbaar. </a:t>
            </a:r>
            <a:r>
              <a:rPr lang="nl-NL" sz="1200" i="1" u="none" dirty="0">
                <a:solidFill>
                  <a:srgbClr val="000000"/>
                </a:solidFill>
                <a:effectLst/>
                <a:latin typeface="Calibri" panose="020F0502020204030204" pitchFamily="34" charset="0"/>
                <a:ea typeface="Calibri" panose="020F0502020204030204" pitchFamily="34" charset="0"/>
              </a:rPr>
              <a:t>De rechter kan bepalen dat een ouder (tijdelijk) niet over het kind mag beslissen. Benadruk dat achterlating de ontwikkeling van een kind ernstig kan beschadigen en het probleem niet oplost. Geef informatie over de rol en het aanbod van beschikbare hulpverlening, opvoedondersteuning en andere instellingen. </a:t>
            </a:r>
            <a:endParaRPr lang="nl-NL" sz="120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8873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Politie</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Bel 112 bij direct gevaar. </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a:t>
            </a:r>
            <a:r>
              <a:rPr lang="nl-NL" sz="1200" b="1" dirty="0">
                <a:effectLst/>
                <a:latin typeface="Noto Sans Symbols"/>
                <a:ea typeface="Noto Sans Symbols"/>
                <a:cs typeface="Noto Sans Symbols"/>
              </a:rPr>
              <a:t>raat met iemand die je vertrouwt</a:t>
            </a:r>
            <a:r>
              <a:rPr lang="nl-NL" sz="1200" b="1" i="1" dirty="0">
                <a:effectLst/>
                <a:latin typeface="Calibri" panose="020F0502020204030204" pitchFamily="34" charset="0"/>
                <a:ea typeface="Noto Sans Symbols"/>
                <a:cs typeface="Noto Sans Symbols"/>
              </a:rPr>
              <a:t>: </a:t>
            </a:r>
            <a:r>
              <a:rPr lang="nl-NL" sz="1200" i="1" dirty="0">
                <a:effectLst/>
                <a:latin typeface="Calibri" panose="020F0502020204030204" pitchFamily="34" charset="0"/>
                <a:ea typeface="Calibri" panose="020F0502020204030204" pitchFamily="34" charset="0"/>
              </a:rPr>
              <a:t>Bijvoorbeeld een vriend(in), leraar, docent of dokter. Vertel waar je heen gaat en wat het adres is. Vertel ook bij wie je bent en wanneer je gaat en terugkomt.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Vraag om hulp: </a:t>
            </a:r>
            <a:r>
              <a:rPr lang="nl-NL" sz="1200" i="1" dirty="0">
                <a:effectLst/>
                <a:latin typeface="Calibri" panose="020F0502020204030204" pitchFamily="34" charset="0"/>
                <a:ea typeface="Calibri" panose="020F0502020204030204" pitchFamily="34" charset="0"/>
              </a:rPr>
              <a:t>Veilig Thuis kan helpen. Verwijs naar de gids ‘Beslis over je eigen leven’.</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Probeer in Nederland te blijven</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Het is moeilijker om hulp te krijgen als je al in het buitenland bent. Lukt het niet om te blijven? </a:t>
            </a:r>
            <a:r>
              <a:rPr lang="nl-NL" sz="1200" i="1" dirty="0">
                <a:effectLst/>
                <a:latin typeface="Calibri" panose="020F0502020204030204" pitchFamily="34" charset="0"/>
                <a:ea typeface="Calibri" panose="020F0502020204030204" pitchFamily="34" charset="0"/>
              </a:rPr>
              <a:t>Stop een lepel in je kleren als je naar het vliegveld gaat, zodat je wordt opgemerkt door een douane medewerker.</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Geef je paspoort nooit weg</a:t>
            </a:r>
            <a:r>
              <a:rPr lang="nl-NL" sz="1200" b="1" i="0" dirty="0">
                <a:solidFill>
                  <a:srgbClr val="000000"/>
                </a:solidFill>
                <a:effectLst/>
                <a:latin typeface="Noto Sans Symbols"/>
                <a:ea typeface="Noto Sans Symbols"/>
                <a:cs typeface="Noto Sans Symbols"/>
              </a:rPr>
              <a:t>: </a:t>
            </a:r>
            <a:r>
              <a:rPr lang="nl-NL" sz="1200" i="1" dirty="0">
                <a:effectLst/>
                <a:latin typeface="Calibri" panose="020F0502020204030204" pitchFamily="34" charset="0"/>
                <a:ea typeface="Calibri" panose="020F0502020204030204" pitchFamily="34" charset="0"/>
              </a:rPr>
              <a:t>Maak er kopieën van. Verstop het of geef het aan iemand die je vertrouwt.</a:t>
            </a:r>
            <a:endParaRPr lang="nl-NL" sz="1200" b="0" i="1" dirty="0">
              <a:solidFill>
                <a:schemeClr val="tx1"/>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Verzamel je persoonlijke gegevens voordat je gaat</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Denk aan een pasfoto, kopie van je paspoort, adresgegevens en je BSN-nummer. Schrijf je verhaal op. Mail dit naar iemand die je vertrouwt.</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Ambassade</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Zoek voor je vertrekt de dichtstbijzijnde Nederlandse ambassade op. Schrijf het adres en telefoonnummer op.</a:t>
            </a:r>
            <a:endParaRPr lang="nl-NL"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1066852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73B93D-3CAF-E347-9F78-9BDB0DE34103}"/>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AEC5C4F-77B3-CA48-B4EA-58F8388557A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926A1EF-BD3C-8F45-BA39-71AD4202C18E}"/>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D8A965E3-4158-FE4C-94D3-36D17CAB230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9AE5C50-CF4A-B042-8891-512632A5A450}"/>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77683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5153E0-F95F-304A-AF64-62D307C9B6FB}"/>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6626E099-4118-CD47-A0B0-A9A5348AF60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270BE85-7F19-3F4E-A6F7-14CD8264A966}"/>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D27001C4-2E81-E748-9B1C-5233F39D983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479C978-4AE6-5144-A4FA-AF3469374EF7}"/>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1160812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14A860D6-853C-6945-B86F-D7CA719AB8F9}"/>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A66E48C-2946-6B44-9CDF-D9F484BC6B20}"/>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6ED99A3-42B3-EF44-87F2-E827EC8E7EED}"/>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CE0902A-9A54-2A40-9453-CF9B333FB14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ABA11CD-8FD6-DF4B-929E-4238B33A4492}"/>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7784181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6574154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12559436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12945969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603926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845385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257228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42840112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40888985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F2E759-C35B-0141-B49D-191D7AAEDF6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18F9BDD-21A3-6A44-AC11-73E3EA8E568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8FE0C76-EAB5-9B4E-BEB0-40730A6F9E5A}"/>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4CFD0CB2-712B-7548-A372-354E81D743C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B637960-A499-FE4D-B0E5-9EE46145BBC1}"/>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2948241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4394734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8808469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4365626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8860239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080371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A882DA-B1AB-EB47-9315-B92ED63306C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903D6C0-E1E2-2548-AF5D-85F852F988F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706C9C92-A172-284C-BF60-6AE346BC52C9}"/>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7F4F3696-7704-9B4C-9BCC-EA504B685AB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13A2A86-38C6-8F49-AA3E-F917AAB0C5C4}"/>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3854670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2B17B9-43C8-5D4C-9B13-2ACC0D493E54}"/>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70561B6-58FC-F549-B4DB-58067621A7B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C75D3663-C845-4D4C-9119-3396B7126822}"/>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8168A62B-B36D-6148-8D3C-85C3B0D947D8}"/>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46EF092-1A76-1949-8E78-201CEC89ED6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EB2C7CC-0D93-2145-8526-BF1FDB4B6089}"/>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5037669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120F78-3F14-114D-BA09-3D4A8E03F318}"/>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709C75D-B3F7-7A48-B583-BD73B845AE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655E7B6-FBE5-D74B-A293-06719CB5C3A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03D79655-7DFA-2F47-A09A-57CDA9F5E6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CCA8EAB-120A-2E46-8477-A4E7F0458726}"/>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344D146-E279-FA40-B5B4-505D57EF6C31}"/>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BAB7829A-EB7D-B94D-A020-7DEF48E7D6A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E6C00E83-4B07-1F47-A340-3C3614C34092}"/>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3086111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65FA40-A994-8B47-A9A4-B9C5D574C3BA}"/>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086D78BE-AC03-3644-9598-DF771E42B904}"/>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D0CA5355-1CB2-E64E-BA07-5152B0D3E65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20D6D5D-3E40-E846-BB19-106A272735BB}"/>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30252514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F715DAC-1229-D344-9A10-6BAE82872B0A}"/>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1A2C2023-F767-3D4D-864C-C7485D9C10EF}"/>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5897496-905F-EE48-80A3-292400D7A510}"/>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2015981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CA3809-7FF3-DB42-85AC-547D1B9D0B2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FB1E023-50BE-8345-A69D-E528F396B9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717179CC-D75B-1F4A-BCCA-ED1672BAAF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A4ECD29-2567-044F-8550-48E243176D81}"/>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4412B0F8-2499-B24C-893D-0A710DC19C4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948031B-8E50-9E46-A4D2-F1160B1A068A}"/>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1161128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F17B88-E516-8242-8294-D2362F8B9E0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4C353D6-41FD-1942-90CE-D07655C647F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348E9372-55D1-744C-88C3-7F91AC4FD2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DC2A1C58-04F3-D64C-A579-85E418731518}"/>
              </a:ext>
            </a:extLst>
          </p:cNvPr>
          <p:cNvSpPr>
            <a:spLocks noGrp="1"/>
          </p:cNvSpPr>
          <p:nvPr>
            <p:ph type="dt" sz="half" idx="10"/>
          </p:nvPr>
        </p:nvSpPr>
        <p:spPr/>
        <p:txBody>
          <a:bodyPr/>
          <a:lstStyle/>
          <a:p>
            <a:fld id="{1B1B680A-155F-F840-A2A7-19927F1A5896}"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02AAD9EC-87A8-CB48-BD99-378BD1A2C38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80B77C1-AE43-2F4D-B98C-401332DEA907}"/>
              </a:ext>
            </a:extLst>
          </p:cNvPr>
          <p:cNvSpPr>
            <a:spLocks noGrp="1"/>
          </p:cNvSpPr>
          <p:nvPr>
            <p:ph type="sldNum" sz="quarter" idx="12"/>
          </p:nvPr>
        </p:nvSpPr>
        <p:spPr/>
        <p:txBody>
          <a:bodyPr/>
          <a:lstStyle/>
          <a:p>
            <a:fld id="{89F1B02B-E4D4-2149-B051-9430BE1793B4}" type="slidenum">
              <a:rPr lang="nl-NL" smtClean="0"/>
              <a:t>‹nr.›</a:t>
            </a:fld>
            <a:endParaRPr lang="nl-NL"/>
          </a:p>
        </p:txBody>
      </p:sp>
    </p:spTree>
    <p:extLst>
      <p:ext uri="{BB962C8B-B14F-4D97-AF65-F5344CB8AC3E}">
        <p14:creationId xmlns:p14="http://schemas.microsoft.com/office/powerpoint/2010/main" val="38272822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24FD6DDF-53E4-DD4A-8297-3FF2EE0C8B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79A57C1-2DE8-FC4A-9F4E-ECDF708FB3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E3BB874-3CD8-0A45-80B2-A77DE8CD57B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B680A-155F-F840-A2A7-19927F1A5896}"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3E46538-CF75-3642-BD55-1644341C98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EBC326F-33F4-B747-8849-24152ECAE9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F1B02B-E4D4-2149-B051-9430BE1793B4}" type="slidenum">
              <a:rPr lang="nl-NL" smtClean="0"/>
              <a:t>‹nr.›</a:t>
            </a:fld>
            <a:endParaRPr lang="nl-NL"/>
          </a:p>
        </p:txBody>
      </p:sp>
    </p:spTree>
    <p:extLst>
      <p:ext uri="{BB962C8B-B14F-4D97-AF65-F5344CB8AC3E}">
        <p14:creationId xmlns:p14="http://schemas.microsoft.com/office/powerpoint/2010/main" val="17691241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349823352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youtu.be/RrxhLnqFgvE"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emf"/><Relationship Id="rId5" Type="http://schemas.openxmlformats.org/officeDocument/2006/relationships/image" Target="../media/image2.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2.emf"/><Relationship Id="rId5" Type="http://schemas.openxmlformats.org/officeDocument/2006/relationships/image" Target="../media/image1.emf"/><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12.emf"/><Relationship Id="rId5" Type="http://schemas.openxmlformats.org/officeDocument/2006/relationships/image" Target="../media/image2.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sz="4000" b="1" i="0" kern="0" dirty="0">
                <a:ea typeface="Times New Roman" panose="02020603050405020304" pitchFamily="18" charset="0"/>
                <a:cs typeface="Times New Roman" panose="02020603050405020304" pitchFamily="18" charset="0"/>
              </a:rPr>
              <a:t>Gedwongen achterlating </a:t>
            </a:r>
            <a:br>
              <a:rPr lang="nl-NL" b="1" i="0" kern="0" dirty="0">
                <a:ea typeface="Times New Roman" panose="02020603050405020304" pitchFamily="18" charset="0"/>
                <a:cs typeface="Times New Roman" panose="02020603050405020304" pitchFamily="18" charset="0"/>
              </a:rPr>
            </a:br>
            <a:endParaRPr lang="en-US"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a:ln>
                  <a:noFill/>
                </a:ln>
                <a:solidFill>
                  <a:srgbClr val="00ACD0"/>
                </a:solidFill>
                <a:effectLst/>
                <a:uLnTx/>
                <a:uFillTx/>
                <a:latin typeface="Calibri" panose="020F0502020204030204"/>
                <a:ea typeface="+mj-ea"/>
                <a:cs typeface="+mj-cs"/>
              </a:rPr>
              <a:t>Afspraken</a:t>
            </a:r>
            <a:endParaRPr kumimoji="0" lang="en-US" sz="3600" b="0" i="0" u="none" strike="noStrike" kern="1200" cap="none" spc="0" normalizeH="0" baseline="0" noProof="0" dirty="0">
              <a:ln>
                <a:noFill/>
              </a:ln>
              <a:solidFill>
                <a:srgbClr val="00ACD0"/>
              </a:solidFill>
              <a:effectLst/>
              <a:uLnTx/>
              <a:uFillTx/>
              <a:latin typeface="Calibri" panose="020F0502020204030204"/>
              <a:ea typeface="+mj-ea"/>
              <a:cs typeface="+mj-cs"/>
            </a:endParaRPr>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Luister naar elkaar</a:t>
            </a:r>
            <a:r>
              <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rPr>
              <a:t> en</a:t>
            </a: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 laat elkaar uitpraten.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a:p>
            <a:pPr marL="228600" marR="0" lvl="0" indent="-228600" algn="l" defTabSz="914400" rtl="0" eaLnBrk="1" fontAlgn="auto" latinLnBrk="0" hangingPunct="1">
              <a:lnSpc>
                <a:spcPct val="100000"/>
              </a:lnSpc>
              <a:spcBef>
                <a:spcPts val="600"/>
              </a:spcBef>
              <a:spcAft>
                <a:spcPts val="200"/>
              </a:spcAft>
              <a:buClr>
                <a:srgbClr val="00ACD0"/>
              </a:buClr>
              <a:buSzTx/>
              <a:buFont typeface="System Font Regular"/>
              <a:buChar char="&gt;"/>
              <a:tabLst/>
              <a:defRPr/>
            </a:pP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br>
            <a:r>
              <a:rPr kumimoji="0" lang="nl-NL" sz="2800" b="0" i="0" u="none" strike="noStrike" kern="1200" cap="none" spc="0" normalizeH="0" baseline="0" noProof="0" dirty="0">
                <a:ln>
                  <a:noFill/>
                </a:ln>
                <a:solidFill>
                  <a:srgbClr val="000000"/>
                </a:solidFill>
                <a:effectLst/>
                <a:uLnTx/>
                <a:uFillTx/>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kumimoji="0" lang="nl-NL" sz="2800" b="0" i="0" u="none" strike="noStrike" kern="1200" cap="none" spc="0" normalizeH="0" baseline="0" noProof="0" dirty="0">
              <a:ln>
                <a:noFill/>
              </a:ln>
              <a:solidFill>
                <a:prstClr val="black"/>
              </a:solidFill>
              <a:effectLst/>
              <a:uLnTx/>
              <a:uFillTx/>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bg object 16">
            <a:extLst>
              <a:ext uri="{FF2B5EF4-FFF2-40B4-BE49-F238E27FC236}">
                <a16:creationId xmlns:a16="http://schemas.microsoft.com/office/drawing/2014/main" id="{7848BED7-1A0A-CF4B-AA5D-F323250AA690}"/>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6E45A31-82AC-2F43-A39D-F67829BE2FB0}"/>
              </a:ext>
            </a:extLst>
          </p:cNvPr>
          <p:cNvSpPr txBox="1"/>
          <p:nvPr/>
        </p:nvSpPr>
        <p:spPr>
          <a:xfrm>
            <a:off x="680974" y="180746"/>
            <a:ext cx="6270752"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dirty="0">
                <a:ln>
                  <a:noFill/>
                </a:ln>
                <a:solidFill>
                  <a:prstClr val="white"/>
                </a:solidFill>
                <a:effectLst/>
                <a:uLnTx/>
                <a:uFillTx/>
                <a:latin typeface="Calibri" panose="020F0502020204030204"/>
                <a:ea typeface="+mn-ea"/>
                <a:cs typeface="+mn-cs"/>
              </a:rPr>
              <a:t>GEDWONGEN ACHTERLATING</a:t>
            </a: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39" name="Picture 38">
            <a:extLst>
              <a:ext uri="{FF2B5EF4-FFF2-40B4-BE49-F238E27FC236}">
                <a16:creationId xmlns:a16="http://schemas.microsoft.com/office/drawing/2014/main" id="{703B723C-7C37-F84B-A617-30476D9F1083}"/>
              </a:ext>
            </a:extLst>
          </p:cNvPr>
          <p:cNvPicPr>
            <a:picLocks noChangeAspect="1"/>
          </p:cNvPicPr>
          <p:nvPr/>
        </p:nvPicPr>
        <p:blipFill>
          <a:blip r:embed="rId6"/>
          <a:stretch>
            <a:fillRect/>
          </a:stretch>
        </p:blipFill>
        <p:spPr>
          <a:xfrm>
            <a:off x="9776146" y="409879"/>
            <a:ext cx="757555" cy="757555"/>
          </a:xfrm>
          <a:prstGeom prst="rect">
            <a:avLst/>
          </a:prstGeom>
        </p:spPr>
      </p:pic>
      <p:sp>
        <p:nvSpPr>
          <p:cNvPr id="3" name="Rechthoek 2">
            <a:extLst>
              <a:ext uri="{FF2B5EF4-FFF2-40B4-BE49-F238E27FC236}">
                <a16:creationId xmlns:a16="http://schemas.microsoft.com/office/drawing/2014/main" id="{5D205750-747F-2747-9F14-882F4660987D}"/>
              </a:ext>
            </a:extLst>
          </p:cNvPr>
          <p:cNvSpPr/>
          <p:nvPr/>
        </p:nvSpPr>
        <p:spPr>
          <a:xfrm>
            <a:off x="4477608" y="3244334"/>
            <a:ext cx="2685351" cy="369332"/>
          </a:xfrm>
          <a:prstGeom prst="rect">
            <a:avLst/>
          </a:prstGeom>
        </p:spPr>
        <p:txBody>
          <a:bodyPr wrap="none">
            <a:spAutoFit/>
          </a:bodyPr>
          <a:lstStyle/>
          <a:p>
            <a:r>
              <a:rPr lang="nl-NL" dirty="0">
                <a:solidFill>
                  <a:srgbClr val="1155CC"/>
                </a:solidFill>
                <a:latin typeface="Arial" panose="020B0604020202020204" pitchFamily="34" charset="0"/>
                <a:hlinkClick r:id="rId7"/>
              </a:rPr>
              <a:t>Gedwongen achterlating</a:t>
            </a:r>
            <a:endParaRPr lang="nl-NL" dirty="0"/>
          </a:p>
        </p:txBody>
      </p:sp>
    </p:spTree>
    <p:extLst>
      <p:ext uri="{BB962C8B-B14F-4D97-AF65-F5344CB8AC3E}">
        <p14:creationId xmlns:p14="http://schemas.microsoft.com/office/powerpoint/2010/main" val="3971550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 Toen ik 17 was lieten mijn ouders mij achter in het buitenland. Ze waren boos, omdat ik een vriendin had. Het ging heel slecht met mij.”(Adam, 18)</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bg object 16">
            <a:extLst>
              <a:ext uri="{FF2B5EF4-FFF2-40B4-BE49-F238E27FC236}">
                <a16:creationId xmlns:a16="http://schemas.microsoft.com/office/drawing/2014/main" id="{149E7EE5-6BBF-9640-AB94-FC2CA308C53C}"/>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pic>
        <p:nvPicPr>
          <p:cNvPr id="18" name="bg object 16">
            <a:extLst>
              <a:ext uri="{FF2B5EF4-FFF2-40B4-BE49-F238E27FC236}">
                <a16:creationId xmlns:a16="http://schemas.microsoft.com/office/drawing/2014/main" id="{040BEA44-3C18-634A-9AE0-6CAFE9D4247E}"/>
              </a:ext>
            </a:extLst>
          </p:cNvPr>
          <p:cNvPicPr>
            <a:picLocks noGrp="1"/>
          </p:cNvPicPr>
          <p:nvPr>
            <p:ph type="pic" sz="quarter" idx="4294967295"/>
          </p:nvPr>
        </p:nvPicPr>
        <p:blipFill rotWithShape="1">
          <a:blip r:embed="rId4" cstate="screen">
            <a:extLst>
              <a:ext uri="{28A0092B-C50C-407E-A947-70E740481C1C}">
                <a14:useLocalDpi xmlns:a14="http://schemas.microsoft.com/office/drawing/2010/main"/>
              </a:ext>
            </a:extLst>
          </a:blip>
          <a:srcRect/>
          <a:stretch/>
        </p:blipFill>
        <p:spPr>
          <a:prstGeom prst="rect">
            <a:avLst/>
          </a:prstGeom>
        </p:spPr>
      </p:pic>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5"/>
          <a:stretch>
            <a:fillRect/>
          </a:stretch>
        </p:blipFill>
        <p:spPr>
          <a:xfrm>
            <a:off x="558291" y="699800"/>
            <a:ext cx="11074400" cy="56769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6E45A31-82AC-2F43-A39D-F67829BE2FB0}"/>
              </a:ext>
            </a:extLst>
          </p:cNvPr>
          <p:cNvSpPr txBox="1"/>
          <p:nvPr/>
        </p:nvSpPr>
        <p:spPr>
          <a:xfrm>
            <a:off x="680974" y="180746"/>
            <a:ext cx="627075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2200" b="0" i="0" u="none" strike="noStrike" kern="1200" cap="none" spc="0" normalizeH="0" baseline="0" noProof="0" dirty="0">
                <a:ln>
                  <a:noFill/>
                </a:ln>
                <a:solidFill>
                  <a:prstClr val="white"/>
                </a:solidFill>
                <a:effectLst/>
                <a:uLnTx/>
                <a:uFillTx/>
                <a:latin typeface="Calibri" panose="020F0502020204030204"/>
                <a:ea typeface="+mn-ea"/>
                <a:cs typeface="+mn-cs"/>
              </a:rPr>
              <a:t>GEDWONGEN ACHTERLATING</a:t>
            </a:r>
            <a:endParaRPr kumimoji="0" lang="en-US" sz="2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grpSp>
        <p:nvGrpSpPr>
          <p:cNvPr id="33" name="object 9">
            <a:extLst>
              <a:ext uri="{FF2B5EF4-FFF2-40B4-BE49-F238E27FC236}">
                <a16:creationId xmlns:a16="http://schemas.microsoft.com/office/drawing/2014/main" id="{3A5F7605-AAD2-C64C-ABED-2A98EF870C64}"/>
              </a:ext>
            </a:extLst>
          </p:cNvPr>
          <p:cNvGrpSpPr/>
          <p:nvPr/>
        </p:nvGrpSpPr>
        <p:grpSpPr>
          <a:xfrm>
            <a:off x="9776146" y="409879"/>
            <a:ext cx="757555" cy="757555"/>
            <a:chOff x="9776146" y="409879"/>
            <a:chExt cx="757555" cy="757555"/>
          </a:xfrm>
        </p:grpSpPr>
        <p:sp>
          <p:nvSpPr>
            <p:cNvPr id="34" name="object 10">
              <a:extLst>
                <a:ext uri="{FF2B5EF4-FFF2-40B4-BE49-F238E27FC236}">
                  <a16:creationId xmlns:a16="http://schemas.microsoft.com/office/drawing/2014/main" id="{8565E0C8-E63B-3B4C-9DC5-76626DABC1F6}"/>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object 11">
              <a:extLst>
                <a:ext uri="{FF2B5EF4-FFF2-40B4-BE49-F238E27FC236}">
                  <a16:creationId xmlns:a16="http://schemas.microsoft.com/office/drawing/2014/main" id="{C60EB1DC-27AB-5244-A365-757B3296941E}"/>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6" name="object 12">
              <a:extLst>
                <a:ext uri="{FF2B5EF4-FFF2-40B4-BE49-F238E27FC236}">
                  <a16:creationId xmlns:a16="http://schemas.microsoft.com/office/drawing/2014/main" id="{75067433-229F-3C49-9E78-E774015D3E7C}"/>
                </a:ext>
              </a:extLst>
            </p:cNvPr>
            <p:cNvPicPr/>
            <p:nvPr/>
          </p:nvPicPr>
          <p:blipFill>
            <a:blip r:embed="rId7"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37" name="object 13">
              <a:extLst>
                <a:ext uri="{FF2B5EF4-FFF2-40B4-BE49-F238E27FC236}">
                  <a16:creationId xmlns:a16="http://schemas.microsoft.com/office/drawing/2014/main" id="{7E06B8CC-9FBD-AE46-962B-2CA0AAF0A6A9}"/>
                </a:ext>
              </a:extLst>
            </p:cNvPr>
            <p:cNvPicPr/>
            <p:nvPr/>
          </p:nvPicPr>
          <p:blipFill>
            <a:blip r:embed="rId8"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38" name="object 14">
              <a:extLst>
                <a:ext uri="{FF2B5EF4-FFF2-40B4-BE49-F238E27FC236}">
                  <a16:creationId xmlns:a16="http://schemas.microsoft.com/office/drawing/2014/main" id="{4A0A14E8-C935-2A42-ACD4-F691984F9669}"/>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 name="Title 6">
            <a:extLst>
              <a:ext uri="{FF2B5EF4-FFF2-40B4-BE49-F238E27FC236}">
                <a16:creationId xmlns:a16="http://schemas.microsoft.com/office/drawing/2014/main" id="{0BF01C7B-A4C4-0B49-98C7-2A967502667D}"/>
              </a:ext>
            </a:extLst>
          </p:cNvPr>
          <p:cNvSpPr>
            <a:spLocks noGrp="1"/>
          </p:cNvSpPr>
          <p:nvPr>
            <p:ph type="title"/>
          </p:nvPr>
        </p:nvSpPr>
        <p:spPr/>
        <p:txBody>
          <a:bodyPr/>
          <a:lstStyle/>
          <a:p>
            <a:r>
              <a:rPr lang="nl-NL" dirty="0"/>
              <a:t>Wat zijn je rechten?</a:t>
            </a:r>
            <a:endParaRPr lang="en-US" dirty="0"/>
          </a:p>
        </p:txBody>
      </p:sp>
      <p:sp>
        <p:nvSpPr>
          <p:cNvPr id="9" name="Content Placeholder 8">
            <a:extLst>
              <a:ext uri="{FF2B5EF4-FFF2-40B4-BE49-F238E27FC236}">
                <a16:creationId xmlns:a16="http://schemas.microsoft.com/office/drawing/2014/main" id="{8D39C33D-4F00-A44B-8B7A-EA085F68BEC4}"/>
              </a:ext>
            </a:extLst>
          </p:cNvPr>
          <p:cNvSpPr>
            <a:spLocks noGrp="1"/>
          </p:cNvSpPr>
          <p:nvPr>
            <p:ph idx="1"/>
          </p:nvPr>
        </p:nvSpPr>
        <p:spPr/>
        <p:txBody>
          <a:bodyPr/>
          <a:lstStyle/>
          <a:p>
            <a:r>
              <a:rPr lang="nl-NL" dirty="0">
                <a:ea typeface="Noto Sans Symbols"/>
                <a:cs typeface="Noto Sans Symbols"/>
              </a:rPr>
              <a:t>Je hebt het recht om als meerderjarige (18+) te wonen waar je wilt.</a:t>
            </a:r>
            <a:endParaRPr lang="nl-NL" dirty="0"/>
          </a:p>
          <a:p>
            <a:r>
              <a:rPr lang="nl-NL" dirty="0">
                <a:ea typeface="Calibri" panose="020F0502020204030204" pitchFamily="34" charset="0"/>
              </a:rPr>
              <a:t>Gedwongen achterlating van kinderen is kindermishandeling. </a:t>
            </a:r>
          </a:p>
        </p:txBody>
      </p:sp>
    </p:spTree>
    <p:extLst>
      <p:ext uri="{BB962C8B-B14F-4D97-AF65-F5344CB8AC3E}">
        <p14:creationId xmlns:p14="http://schemas.microsoft.com/office/powerpoint/2010/main" val="34006637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g object 16">
            <a:extLst>
              <a:ext uri="{FF2B5EF4-FFF2-40B4-BE49-F238E27FC236}">
                <a16:creationId xmlns:a16="http://schemas.microsoft.com/office/drawing/2014/main" id="{7430C758-655E-BE41-857E-A52F2677FB27}"/>
              </a:ext>
            </a:extLst>
          </p:cNvPr>
          <p:cNvPicPr/>
          <p:nvPr/>
        </p:nvPicPr>
        <p:blipFill>
          <a:blip r:embed="rId3" cstate="screen">
            <a:extLst>
              <a:ext uri="{28A0092B-C50C-407E-A947-70E740481C1C}">
                <a14:useLocalDpi xmlns:a14="http://schemas.microsoft.com/office/drawing/2010/main"/>
              </a:ext>
            </a:extLst>
          </a:blip>
          <a:srcRect/>
          <a:stretch/>
        </p:blipFill>
        <p:spPr>
          <a:xfrm>
            <a:off x="1" y="0"/>
            <a:ext cx="12192000" cy="6858000"/>
          </a:xfrm>
          <a:prstGeom prst="rect">
            <a:avLst/>
          </a:prstGeom>
        </p:spPr>
      </p:pic>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5" name="TextBox 4">
            <a:extLst>
              <a:ext uri="{FF2B5EF4-FFF2-40B4-BE49-F238E27FC236}">
                <a16:creationId xmlns:a16="http://schemas.microsoft.com/office/drawing/2014/main" id="{16E45A31-82AC-2F43-A39D-F67829BE2FB0}"/>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GEDWONGEN ACHTERLATING</a:t>
            </a:r>
            <a:endParaRPr lang="en-US" sz="2200" dirty="0">
              <a:solidFill>
                <a:schemeClr val="bg1"/>
              </a:solidFill>
            </a:endParaRPr>
          </a:p>
          <a:p>
            <a:endParaRPr lang="en-US" dirty="0"/>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16" name="Picture 15">
            <a:extLst>
              <a:ext uri="{FF2B5EF4-FFF2-40B4-BE49-F238E27FC236}">
                <a16:creationId xmlns:a16="http://schemas.microsoft.com/office/drawing/2014/main" id="{FFD20BC0-D25A-014B-9955-21C2D0AEA8BE}"/>
              </a:ext>
            </a:extLst>
          </p:cNvPr>
          <p:cNvPicPr>
            <a:picLocks noChangeAspect="1"/>
          </p:cNvPicPr>
          <p:nvPr/>
        </p:nvPicPr>
        <p:blipFill>
          <a:blip r:embed="rId6"/>
          <a:stretch>
            <a:fillRect/>
          </a:stretch>
        </p:blipFill>
        <p:spPr>
          <a:xfrm>
            <a:off x="9618506" y="522364"/>
            <a:ext cx="1072834" cy="552041"/>
          </a:xfrm>
          <a:prstGeom prst="rect">
            <a:avLst/>
          </a:prstGeom>
        </p:spPr>
      </p:pic>
      <p:sp>
        <p:nvSpPr>
          <p:cNvPr id="2" name="Title 1">
            <a:extLst>
              <a:ext uri="{FF2B5EF4-FFF2-40B4-BE49-F238E27FC236}">
                <a16:creationId xmlns:a16="http://schemas.microsoft.com/office/drawing/2014/main" id="{A0CA98B0-0591-4C41-8F22-3DA20CCE9527}"/>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1A168D7-13FE-F441-97C5-A2146661F907}"/>
              </a:ext>
            </a:extLst>
          </p:cNvPr>
          <p:cNvSpPr>
            <a:spLocks noGrp="1"/>
          </p:cNvSpPr>
          <p:nvPr>
            <p:ph idx="1"/>
          </p:nvPr>
        </p:nvSpPr>
        <p:spPr/>
        <p:txBody>
          <a:bodyPr/>
          <a:lstStyle/>
          <a:p>
            <a:r>
              <a:rPr lang="nl-NL" dirty="0"/>
              <a:t>Politie</a:t>
            </a:r>
          </a:p>
          <a:p>
            <a:r>
              <a:rPr lang="nl-NL" dirty="0"/>
              <a:t>Praat met iemand die je vertrouwt</a:t>
            </a:r>
          </a:p>
          <a:p>
            <a:r>
              <a:rPr lang="nl-NL" dirty="0"/>
              <a:t>Vraag om hulp</a:t>
            </a:r>
          </a:p>
          <a:p>
            <a:r>
              <a:rPr lang="nl-NL" dirty="0"/>
              <a:t>Probeer in Nederland te blijven</a:t>
            </a:r>
          </a:p>
          <a:p>
            <a:r>
              <a:rPr lang="nl-NL" dirty="0"/>
              <a:t>Geef je paspoort nooit weg</a:t>
            </a:r>
          </a:p>
          <a:p>
            <a:r>
              <a:rPr lang="nl-NL" dirty="0"/>
              <a:t>Verzamel je persoonlijke gegevens voordat je gaat</a:t>
            </a:r>
          </a:p>
          <a:p>
            <a:r>
              <a:rPr lang="nl-NL" dirty="0"/>
              <a:t>Ambassade </a:t>
            </a:r>
          </a:p>
          <a:p>
            <a:endParaRPr lang="en-US" dirty="0"/>
          </a:p>
        </p:txBody>
      </p:sp>
    </p:spTree>
    <p:extLst>
      <p:ext uri="{BB962C8B-B14F-4D97-AF65-F5344CB8AC3E}">
        <p14:creationId xmlns:p14="http://schemas.microsoft.com/office/powerpoint/2010/main" val="2410274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Praat met elkaar over deze thema’s,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niet alleen als er een directe aanleiding is.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Schaam je niet als je slachtoffer bent.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Vraag om hulp. Je kunt ook hulp vragen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voor een ander die in nood zit.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971</Words>
  <Application>Microsoft Office PowerPoint</Application>
  <PresentationFormat>Breedbeeld</PresentationFormat>
  <Paragraphs>72</Paragraphs>
  <Slides>8</Slides>
  <Notes>8</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8</vt:i4>
      </vt:variant>
    </vt:vector>
  </HeadingPairs>
  <TitlesOfParts>
    <vt:vector size="16" baseType="lpstr">
      <vt:lpstr>Arial</vt:lpstr>
      <vt:lpstr>Calibri</vt:lpstr>
      <vt:lpstr>Calibri Light</vt:lpstr>
      <vt:lpstr>Courier New</vt:lpstr>
      <vt:lpstr>Noto Sans Symbols</vt:lpstr>
      <vt:lpstr>System Font Regular</vt:lpstr>
      <vt:lpstr>Kantoorthema</vt:lpstr>
      <vt:lpstr>1_Kantoorthema</vt:lpstr>
      <vt:lpstr>PowerPoint-presentatie</vt:lpstr>
      <vt:lpstr>Gedwongen achterlating  </vt:lpstr>
      <vt:lpstr>PowerPoint-presentatie</vt:lpstr>
      <vt:lpstr>PowerPoint-presentatie</vt:lpstr>
      <vt:lpstr>“ Toen ik 17 was lieten mijn ouders mij achter in het buitenland. Ze waren boos, omdat ik een vriendin had. Het ging heel slecht met mij.”(Adam, 18)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5</cp:revision>
  <dcterms:created xsi:type="dcterms:W3CDTF">2022-01-25T11:11:44Z</dcterms:created>
  <dcterms:modified xsi:type="dcterms:W3CDTF">2022-02-01T12:25:50Z</dcterms:modified>
</cp:coreProperties>
</file>